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5"/>
  </p:notesMasterIdLst>
  <p:sldIdLst>
    <p:sldId id="256" r:id="rId2"/>
    <p:sldId id="257" r:id="rId3"/>
    <p:sldId id="310" r:id="rId4"/>
    <p:sldId id="258" r:id="rId5"/>
    <p:sldId id="259" r:id="rId6"/>
    <p:sldId id="262" r:id="rId7"/>
    <p:sldId id="264" r:id="rId8"/>
    <p:sldId id="311" r:id="rId9"/>
    <p:sldId id="312" r:id="rId10"/>
    <p:sldId id="263" r:id="rId11"/>
    <p:sldId id="267" r:id="rId12"/>
    <p:sldId id="265" r:id="rId13"/>
    <p:sldId id="266" r:id="rId14"/>
    <p:sldId id="270" r:id="rId15"/>
    <p:sldId id="268" r:id="rId16"/>
    <p:sldId id="269" r:id="rId17"/>
    <p:sldId id="271" r:id="rId18"/>
    <p:sldId id="275" r:id="rId19"/>
    <p:sldId id="277" r:id="rId20"/>
    <p:sldId id="276" r:id="rId21"/>
    <p:sldId id="280" r:id="rId22"/>
    <p:sldId id="278" r:id="rId23"/>
    <p:sldId id="279" r:id="rId24"/>
    <p:sldId id="281" r:id="rId25"/>
    <p:sldId id="282" r:id="rId26"/>
    <p:sldId id="283" r:id="rId27"/>
    <p:sldId id="284" r:id="rId28"/>
    <p:sldId id="273" r:id="rId29"/>
    <p:sldId id="272" r:id="rId30"/>
    <p:sldId id="274" r:id="rId31"/>
    <p:sldId id="286" r:id="rId32"/>
    <p:sldId id="313" r:id="rId33"/>
    <p:sldId id="285" r:id="rId34"/>
    <p:sldId id="287" r:id="rId35"/>
    <p:sldId id="292" r:id="rId36"/>
    <p:sldId id="291" r:id="rId37"/>
    <p:sldId id="293" r:id="rId38"/>
    <p:sldId id="294" r:id="rId39"/>
    <p:sldId id="295" r:id="rId40"/>
    <p:sldId id="296" r:id="rId41"/>
    <p:sldId id="297" r:id="rId42"/>
    <p:sldId id="307" r:id="rId43"/>
    <p:sldId id="298" r:id="rId44"/>
    <p:sldId id="302" r:id="rId45"/>
    <p:sldId id="301" r:id="rId46"/>
    <p:sldId id="303" r:id="rId47"/>
    <p:sldId id="304" r:id="rId48"/>
    <p:sldId id="305" r:id="rId49"/>
    <p:sldId id="308" r:id="rId50"/>
    <p:sldId id="314" r:id="rId51"/>
    <p:sldId id="309" r:id="rId52"/>
    <p:sldId id="316" r:id="rId53"/>
    <p:sldId id="329" r:id="rId54"/>
    <p:sldId id="318" r:id="rId55"/>
    <p:sldId id="319" r:id="rId56"/>
    <p:sldId id="320" r:id="rId57"/>
    <p:sldId id="321" r:id="rId58"/>
    <p:sldId id="322" r:id="rId59"/>
    <p:sldId id="323" r:id="rId60"/>
    <p:sldId id="325" r:id="rId61"/>
    <p:sldId id="326" r:id="rId62"/>
    <p:sldId id="328" r:id="rId63"/>
    <p:sldId id="330" r:id="rId64"/>
    <p:sldId id="331" r:id="rId65"/>
    <p:sldId id="334" r:id="rId66"/>
    <p:sldId id="335" r:id="rId67"/>
    <p:sldId id="339" r:id="rId68"/>
    <p:sldId id="336" r:id="rId69"/>
    <p:sldId id="338" r:id="rId70"/>
    <p:sldId id="341" r:id="rId71"/>
    <p:sldId id="340" r:id="rId72"/>
    <p:sldId id="343" r:id="rId73"/>
    <p:sldId id="342" r:id="rId74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A57A1"/>
    <a:srgbClr val="CDC6E0"/>
    <a:srgbClr val="606060"/>
    <a:srgbClr val="366088"/>
    <a:srgbClr val="0F45C7"/>
    <a:srgbClr val="E54F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173" autoAdjust="0"/>
    <p:restoredTop sz="94068" autoAdjust="0"/>
  </p:normalViewPr>
  <p:slideViewPr>
    <p:cSldViewPr snapToGrid="0">
      <p:cViewPr>
        <p:scale>
          <a:sx n="75" d="100"/>
          <a:sy n="75" d="100"/>
        </p:scale>
        <p:origin x="2112" y="71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A3B8D0-4988-432B-9417-7B573DAABAD0}" type="datetimeFigureOut">
              <a:rPr lang="ru-RU" smtClean="0"/>
              <a:t>06.10.2023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8CAE95-7374-406F-A8A1-986C3741F444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702864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213471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215981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948316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616431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552370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26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250758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27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574441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28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167597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29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706522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30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747376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31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857850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4265258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32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0414532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33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4003817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34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3954275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35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9910193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36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044744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37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3496281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38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037858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39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2895042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40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7396956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41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570380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2487146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42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9854430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43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2937912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44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3022313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45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2908169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46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6581895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47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2284594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48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9434460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49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0475040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50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3519623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51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80822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6726883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52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0530756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53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6021735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54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5960569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55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7977223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56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2185080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57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0541773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58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4252481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59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4533896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60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3117811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61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744488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568431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62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5097926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63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1073930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64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7942343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65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550045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66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5352043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67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8355417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68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9792720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69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2767612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70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3278457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71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496677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5525793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72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4508529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73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699541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057112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094371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459658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E141D-9182-475B-B313-577A83957C1A}" type="datetimeFigureOut">
              <a:rPr lang="ru-RU" smtClean="0"/>
              <a:t>06.10.2023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3AE3C-BF1A-44CD-8862-2C73512D7990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547640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E141D-9182-475B-B313-577A83957C1A}" type="datetimeFigureOut">
              <a:rPr lang="ru-RU" smtClean="0"/>
              <a:t>06.10.2023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3AE3C-BF1A-44CD-8862-2C73512D7990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48234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E141D-9182-475B-B313-577A83957C1A}" type="datetimeFigureOut">
              <a:rPr lang="ru-RU" smtClean="0"/>
              <a:t>06.10.2023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3AE3C-BF1A-44CD-8862-2C73512D7990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055276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E141D-9182-475B-B313-577A83957C1A}" type="datetimeFigureOut">
              <a:rPr lang="ru-RU" smtClean="0"/>
              <a:t>06.10.2023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3AE3C-BF1A-44CD-8862-2C73512D7990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365879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E141D-9182-475B-B313-577A83957C1A}" type="datetimeFigureOut">
              <a:rPr lang="ru-RU" smtClean="0"/>
              <a:t>06.10.2023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3AE3C-BF1A-44CD-8862-2C73512D7990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794911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E141D-9182-475B-B313-577A83957C1A}" type="datetimeFigureOut">
              <a:rPr lang="ru-RU" smtClean="0"/>
              <a:t>06.10.2023</a:t>
            </a:fld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3AE3C-BF1A-44CD-8862-2C73512D7990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847262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E141D-9182-475B-B313-577A83957C1A}" type="datetimeFigureOut">
              <a:rPr lang="ru-RU" smtClean="0"/>
              <a:t>06.10.2023</a:t>
            </a:fld>
            <a:endParaRPr lang="ru-RU" dirty="0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3AE3C-BF1A-44CD-8862-2C73512D7990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428440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E141D-9182-475B-B313-577A83957C1A}" type="datetimeFigureOut">
              <a:rPr lang="ru-RU" smtClean="0"/>
              <a:t>06.10.2023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3AE3C-BF1A-44CD-8862-2C73512D7990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161986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E141D-9182-475B-B313-577A83957C1A}" type="datetimeFigureOut">
              <a:rPr lang="ru-RU" smtClean="0"/>
              <a:t>06.10.2023</a:t>
            </a:fld>
            <a:endParaRPr lang="ru-RU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3AE3C-BF1A-44CD-8862-2C73512D7990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356023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E141D-9182-475B-B313-577A83957C1A}" type="datetimeFigureOut">
              <a:rPr lang="ru-RU" smtClean="0"/>
              <a:t>06.10.2023</a:t>
            </a:fld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3AE3C-BF1A-44CD-8862-2C73512D7990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168132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E141D-9182-475B-B313-577A83957C1A}" type="datetimeFigureOut">
              <a:rPr lang="ru-RU" smtClean="0"/>
              <a:t>06.10.2023</a:t>
            </a:fld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3AE3C-BF1A-44CD-8862-2C73512D7990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211034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1E141D-9182-475B-B313-577A83957C1A}" type="datetimeFigureOut">
              <a:rPr lang="ru-RU" smtClean="0"/>
              <a:t>06.10.2023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53AE3C-BF1A-44CD-8862-2C73512D7990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989884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23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2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10" Type="http://schemas.openxmlformats.org/officeDocument/2006/relationships/image" Target="../media/image27.svg"/><Relationship Id="rId4" Type="http://schemas.openxmlformats.org/officeDocument/2006/relationships/image" Target="../media/image23.svg"/><Relationship Id="rId9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8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10" Type="http://schemas.openxmlformats.org/officeDocument/2006/relationships/image" Target="../media/image27.svg"/><Relationship Id="rId4" Type="http://schemas.openxmlformats.org/officeDocument/2006/relationships/image" Target="../media/image29.svg"/><Relationship Id="rId9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sv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sv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6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37.sv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8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10" Type="http://schemas.openxmlformats.org/officeDocument/2006/relationships/image" Target="../media/image27.svg"/><Relationship Id="rId4" Type="http://schemas.openxmlformats.org/officeDocument/2006/relationships/image" Target="../media/image29.svg"/><Relationship Id="rId9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18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10" Type="http://schemas.openxmlformats.org/officeDocument/2006/relationships/image" Target="../media/image29.svg"/><Relationship Id="rId4" Type="http://schemas.openxmlformats.org/officeDocument/2006/relationships/image" Target="../media/image19.svg"/><Relationship Id="rId9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4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10" Type="http://schemas.openxmlformats.org/officeDocument/2006/relationships/image" Target="../media/image27.svg"/><Relationship Id="rId4" Type="http://schemas.openxmlformats.org/officeDocument/2006/relationships/image" Target="../media/image41.svg"/><Relationship Id="rId9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40.png"/><Relationship Id="rId7" Type="http://schemas.openxmlformats.org/officeDocument/2006/relationships/image" Target="../media/image24.png"/><Relationship Id="rId12" Type="http://schemas.openxmlformats.org/officeDocument/2006/relationships/image" Target="../media/image37.sv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svg"/><Relationship Id="rId11" Type="http://schemas.openxmlformats.org/officeDocument/2006/relationships/image" Target="../media/image36.png"/><Relationship Id="rId5" Type="http://schemas.openxmlformats.org/officeDocument/2006/relationships/image" Target="../media/image18.png"/><Relationship Id="rId10" Type="http://schemas.openxmlformats.org/officeDocument/2006/relationships/image" Target="../media/image27.svg"/><Relationship Id="rId4" Type="http://schemas.openxmlformats.org/officeDocument/2006/relationships/image" Target="../media/image41.svg"/><Relationship Id="rId9" Type="http://schemas.openxmlformats.org/officeDocument/2006/relationships/image" Target="../media/image26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36.png"/><Relationship Id="rId7" Type="http://schemas.openxmlformats.org/officeDocument/2006/relationships/image" Target="../media/image18.png"/><Relationship Id="rId12" Type="http://schemas.openxmlformats.org/officeDocument/2006/relationships/image" Target="../media/image27.sv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svg"/><Relationship Id="rId11" Type="http://schemas.openxmlformats.org/officeDocument/2006/relationships/image" Target="../media/image26.png"/><Relationship Id="rId5" Type="http://schemas.openxmlformats.org/officeDocument/2006/relationships/image" Target="../media/image40.png"/><Relationship Id="rId10" Type="http://schemas.openxmlformats.org/officeDocument/2006/relationships/image" Target="../media/image25.svg"/><Relationship Id="rId4" Type="http://schemas.openxmlformats.org/officeDocument/2006/relationships/image" Target="../media/image37.svg"/><Relationship Id="rId9" Type="http://schemas.openxmlformats.org/officeDocument/2006/relationships/image" Target="../media/image24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40.png"/><Relationship Id="rId7" Type="http://schemas.openxmlformats.org/officeDocument/2006/relationships/image" Target="../media/image24.png"/><Relationship Id="rId12" Type="http://schemas.openxmlformats.org/officeDocument/2006/relationships/image" Target="../media/image37.sv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svg"/><Relationship Id="rId11" Type="http://schemas.openxmlformats.org/officeDocument/2006/relationships/image" Target="../media/image36.png"/><Relationship Id="rId5" Type="http://schemas.openxmlformats.org/officeDocument/2006/relationships/image" Target="../media/image18.png"/><Relationship Id="rId10" Type="http://schemas.openxmlformats.org/officeDocument/2006/relationships/image" Target="../media/image27.svg"/><Relationship Id="rId4" Type="http://schemas.openxmlformats.org/officeDocument/2006/relationships/image" Target="../media/image41.svg"/><Relationship Id="rId9" Type="http://schemas.openxmlformats.org/officeDocument/2006/relationships/image" Target="../media/image2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sv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sv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sv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38.png"/><Relationship Id="rId4" Type="http://schemas.openxmlformats.org/officeDocument/2006/relationships/image" Target="../media/image37.sv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6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38.png"/><Relationship Id="rId4" Type="http://schemas.openxmlformats.org/officeDocument/2006/relationships/image" Target="../media/image37.sv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6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38.png"/><Relationship Id="rId4" Type="http://schemas.openxmlformats.org/officeDocument/2006/relationships/image" Target="../media/image37.svg"/><Relationship Id="rId9" Type="http://schemas.openxmlformats.org/officeDocument/2006/relationships/image" Target="../media/image4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6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38.png"/><Relationship Id="rId10" Type="http://schemas.openxmlformats.org/officeDocument/2006/relationships/image" Target="../media/image46.png"/><Relationship Id="rId4" Type="http://schemas.openxmlformats.org/officeDocument/2006/relationships/image" Target="../media/image37.svg"/><Relationship Id="rId9" Type="http://schemas.openxmlformats.org/officeDocument/2006/relationships/image" Target="../media/image4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sv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sv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sv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svg"/><Relationship Id="rId5" Type="http://schemas.openxmlformats.org/officeDocument/2006/relationships/image" Target="../media/image47.png"/><Relationship Id="rId4" Type="http://schemas.openxmlformats.org/officeDocument/2006/relationships/image" Target="../media/image37.sv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svg"/><Relationship Id="rId3" Type="http://schemas.openxmlformats.org/officeDocument/2006/relationships/image" Target="../media/image36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svg"/><Relationship Id="rId5" Type="http://schemas.openxmlformats.org/officeDocument/2006/relationships/image" Target="../media/image47.png"/><Relationship Id="rId4" Type="http://schemas.openxmlformats.org/officeDocument/2006/relationships/image" Target="../media/image37.sv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svg"/><Relationship Id="rId3" Type="http://schemas.openxmlformats.org/officeDocument/2006/relationships/image" Target="../media/image36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svg"/><Relationship Id="rId5" Type="http://schemas.openxmlformats.org/officeDocument/2006/relationships/image" Target="../media/image51.png"/><Relationship Id="rId10" Type="http://schemas.openxmlformats.org/officeDocument/2006/relationships/image" Target="../media/image50.svg"/><Relationship Id="rId4" Type="http://schemas.openxmlformats.org/officeDocument/2006/relationships/image" Target="../media/image37.svg"/><Relationship Id="rId9" Type="http://schemas.openxmlformats.org/officeDocument/2006/relationships/image" Target="../media/image49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36.png"/><Relationship Id="rId7" Type="http://schemas.openxmlformats.org/officeDocument/2006/relationships/image" Target="../media/image48.sv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11" Type="http://schemas.openxmlformats.org/officeDocument/2006/relationships/image" Target="../media/image52.svg"/><Relationship Id="rId5" Type="http://schemas.openxmlformats.org/officeDocument/2006/relationships/image" Target="../media/image53.png"/><Relationship Id="rId10" Type="http://schemas.openxmlformats.org/officeDocument/2006/relationships/image" Target="../media/image51.png"/><Relationship Id="rId4" Type="http://schemas.openxmlformats.org/officeDocument/2006/relationships/image" Target="../media/image37.svg"/><Relationship Id="rId9" Type="http://schemas.openxmlformats.org/officeDocument/2006/relationships/image" Target="../media/image50.sv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36.png"/><Relationship Id="rId7" Type="http://schemas.openxmlformats.org/officeDocument/2006/relationships/image" Target="../media/image48.svg"/><Relationship Id="rId12" Type="http://schemas.openxmlformats.org/officeDocument/2006/relationships/image" Target="../media/image52.sv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11" Type="http://schemas.openxmlformats.org/officeDocument/2006/relationships/image" Target="../media/image51.png"/><Relationship Id="rId5" Type="http://schemas.openxmlformats.org/officeDocument/2006/relationships/image" Target="../media/image54.png"/><Relationship Id="rId10" Type="http://schemas.openxmlformats.org/officeDocument/2006/relationships/image" Target="../media/image53.png"/><Relationship Id="rId4" Type="http://schemas.openxmlformats.org/officeDocument/2006/relationships/image" Target="../media/image37.svg"/><Relationship Id="rId9" Type="http://schemas.openxmlformats.org/officeDocument/2006/relationships/image" Target="../media/image50.sv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55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56.svg"/><Relationship Id="rId9" Type="http://schemas.openxmlformats.org/officeDocument/2006/relationships/image" Target="../media/image34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65.png"/><Relationship Id="rId18" Type="http://schemas.openxmlformats.org/officeDocument/2006/relationships/image" Target="../media/image70.svg"/><Relationship Id="rId26" Type="http://schemas.openxmlformats.org/officeDocument/2006/relationships/image" Target="../media/image78.svg"/><Relationship Id="rId3" Type="http://schemas.openxmlformats.org/officeDocument/2006/relationships/image" Target="../media/image55.png"/><Relationship Id="rId21" Type="http://schemas.openxmlformats.org/officeDocument/2006/relationships/image" Target="../media/image73.png"/><Relationship Id="rId7" Type="http://schemas.openxmlformats.org/officeDocument/2006/relationships/image" Target="../media/image59.png"/><Relationship Id="rId12" Type="http://schemas.openxmlformats.org/officeDocument/2006/relationships/image" Target="../media/image64.png"/><Relationship Id="rId17" Type="http://schemas.openxmlformats.org/officeDocument/2006/relationships/image" Target="../media/image69.png"/><Relationship Id="rId25" Type="http://schemas.openxmlformats.org/officeDocument/2006/relationships/image" Target="../media/image77.png"/><Relationship Id="rId2" Type="http://schemas.openxmlformats.org/officeDocument/2006/relationships/notesSlide" Target="../notesSlides/notesSlide39.xml"/><Relationship Id="rId16" Type="http://schemas.openxmlformats.org/officeDocument/2006/relationships/image" Target="../media/image68.svg"/><Relationship Id="rId20" Type="http://schemas.openxmlformats.org/officeDocument/2006/relationships/image" Target="../media/image72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11" Type="http://schemas.openxmlformats.org/officeDocument/2006/relationships/image" Target="../media/image63.png"/><Relationship Id="rId24" Type="http://schemas.openxmlformats.org/officeDocument/2006/relationships/image" Target="../media/image76.svg"/><Relationship Id="rId5" Type="http://schemas.openxmlformats.org/officeDocument/2006/relationships/image" Target="../media/image57.png"/><Relationship Id="rId15" Type="http://schemas.openxmlformats.org/officeDocument/2006/relationships/image" Target="../media/image67.png"/><Relationship Id="rId23" Type="http://schemas.openxmlformats.org/officeDocument/2006/relationships/image" Target="../media/image75.png"/><Relationship Id="rId28" Type="http://schemas.openxmlformats.org/officeDocument/2006/relationships/image" Target="../media/image80.svg"/><Relationship Id="rId10" Type="http://schemas.openxmlformats.org/officeDocument/2006/relationships/image" Target="../media/image62.jpg"/><Relationship Id="rId19" Type="http://schemas.openxmlformats.org/officeDocument/2006/relationships/image" Target="../media/image71.png"/><Relationship Id="rId4" Type="http://schemas.openxmlformats.org/officeDocument/2006/relationships/image" Target="../media/image56.svg"/><Relationship Id="rId9" Type="http://schemas.openxmlformats.org/officeDocument/2006/relationships/image" Target="../media/image61.png"/><Relationship Id="rId14" Type="http://schemas.openxmlformats.org/officeDocument/2006/relationships/image" Target="../media/image66.svg"/><Relationship Id="rId22" Type="http://schemas.openxmlformats.org/officeDocument/2006/relationships/image" Target="../media/image74.svg"/><Relationship Id="rId27" Type="http://schemas.openxmlformats.org/officeDocument/2006/relationships/image" Target="../media/image7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56.sv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sv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sv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sv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sv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sv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sv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sv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68.svg"/><Relationship Id="rId18" Type="http://schemas.openxmlformats.org/officeDocument/2006/relationships/image" Target="../media/image73.png"/><Relationship Id="rId26" Type="http://schemas.openxmlformats.org/officeDocument/2006/relationships/image" Target="../media/image55.png"/><Relationship Id="rId3" Type="http://schemas.openxmlformats.org/officeDocument/2006/relationships/image" Target="../media/image58.png"/><Relationship Id="rId21" Type="http://schemas.openxmlformats.org/officeDocument/2006/relationships/image" Target="../media/image76.svg"/><Relationship Id="rId7" Type="http://schemas.openxmlformats.org/officeDocument/2006/relationships/image" Target="../media/image62.jpg"/><Relationship Id="rId12" Type="http://schemas.openxmlformats.org/officeDocument/2006/relationships/image" Target="../media/image67.png"/><Relationship Id="rId17" Type="http://schemas.openxmlformats.org/officeDocument/2006/relationships/image" Target="../media/image72.svg"/><Relationship Id="rId25" Type="http://schemas.openxmlformats.org/officeDocument/2006/relationships/image" Target="../media/image80.svg"/><Relationship Id="rId2" Type="http://schemas.openxmlformats.org/officeDocument/2006/relationships/notesSlide" Target="../notesSlides/notesSlide49.xml"/><Relationship Id="rId16" Type="http://schemas.openxmlformats.org/officeDocument/2006/relationships/image" Target="../media/image71.png"/><Relationship Id="rId20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11" Type="http://schemas.openxmlformats.org/officeDocument/2006/relationships/image" Target="../media/image66.svg"/><Relationship Id="rId24" Type="http://schemas.openxmlformats.org/officeDocument/2006/relationships/image" Target="../media/image79.png"/><Relationship Id="rId5" Type="http://schemas.openxmlformats.org/officeDocument/2006/relationships/image" Target="../media/image60.png"/><Relationship Id="rId15" Type="http://schemas.openxmlformats.org/officeDocument/2006/relationships/image" Target="../media/image70.svg"/><Relationship Id="rId23" Type="http://schemas.openxmlformats.org/officeDocument/2006/relationships/image" Target="../media/image78.svg"/><Relationship Id="rId28" Type="http://schemas.openxmlformats.org/officeDocument/2006/relationships/image" Target="../media/image57.png"/><Relationship Id="rId10" Type="http://schemas.openxmlformats.org/officeDocument/2006/relationships/image" Target="../media/image65.png"/><Relationship Id="rId19" Type="http://schemas.openxmlformats.org/officeDocument/2006/relationships/image" Target="../media/image74.svg"/><Relationship Id="rId4" Type="http://schemas.openxmlformats.org/officeDocument/2006/relationships/image" Target="../media/image59.png"/><Relationship Id="rId9" Type="http://schemas.openxmlformats.org/officeDocument/2006/relationships/image" Target="../media/image64.png"/><Relationship Id="rId14" Type="http://schemas.openxmlformats.org/officeDocument/2006/relationships/image" Target="../media/image69.png"/><Relationship Id="rId22" Type="http://schemas.openxmlformats.org/officeDocument/2006/relationships/image" Target="../media/image77.png"/><Relationship Id="rId27" Type="http://schemas.openxmlformats.org/officeDocument/2006/relationships/image" Target="../media/image56.sv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77.png"/><Relationship Id="rId3" Type="http://schemas.openxmlformats.org/officeDocument/2006/relationships/image" Target="../media/image57.png"/><Relationship Id="rId7" Type="http://schemas.openxmlformats.org/officeDocument/2006/relationships/image" Target="../media/image63.png"/><Relationship Id="rId12" Type="http://schemas.openxmlformats.org/officeDocument/2006/relationships/image" Target="../media/image66.sv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11" Type="http://schemas.openxmlformats.org/officeDocument/2006/relationships/image" Target="../media/image65.png"/><Relationship Id="rId5" Type="http://schemas.openxmlformats.org/officeDocument/2006/relationships/image" Target="../media/image60.png"/><Relationship Id="rId10" Type="http://schemas.openxmlformats.org/officeDocument/2006/relationships/image" Target="../media/image56.svg"/><Relationship Id="rId4" Type="http://schemas.openxmlformats.org/officeDocument/2006/relationships/image" Target="../media/image58.png"/><Relationship Id="rId9" Type="http://schemas.openxmlformats.org/officeDocument/2006/relationships/image" Target="../media/image55.png"/><Relationship Id="rId14" Type="http://schemas.openxmlformats.org/officeDocument/2006/relationships/image" Target="../media/image78.sv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sv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sv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sv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sv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sv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sv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sv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sv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svg"/><Relationship Id="rId5" Type="http://schemas.openxmlformats.org/officeDocument/2006/relationships/image" Target="../media/image83.png"/><Relationship Id="rId4" Type="http://schemas.openxmlformats.org/officeDocument/2006/relationships/image" Target="../media/image82.sv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sz="4400" b="1" dirty="0"/>
              <a:t>Особенности современных подходов к верификации RISC-V ядер</a:t>
            </a:r>
          </a:p>
        </p:txBody>
      </p:sp>
      <p:sp>
        <p:nvSpPr>
          <p:cNvPr id="12" name="Текст 2">
            <a:extLst>
              <a:ext uri="{FF2B5EF4-FFF2-40B4-BE49-F238E27FC236}">
                <a16:creationId xmlns:a16="http://schemas.microsoft.com/office/drawing/2014/main" id="{7A846B05-95D1-0A48-3DC6-DA3E385E5F0B}"/>
              </a:ext>
            </a:extLst>
          </p:cNvPr>
          <p:cNvSpPr txBox="1">
            <a:spLocks/>
          </p:cNvSpPr>
          <p:nvPr/>
        </p:nvSpPr>
        <p:spPr>
          <a:xfrm>
            <a:off x="3069678" y="4977053"/>
            <a:ext cx="4546927" cy="33855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dirty="0">
              <a:solidFill>
                <a:srgbClr val="E54F40"/>
              </a:solidFill>
              <a:latin typeface="Proxima Nova Rg" panose="02000506030000020004" pitchFamily="2" charset="0"/>
            </a:endParaRPr>
          </a:p>
        </p:txBody>
      </p:sp>
      <p:sp>
        <p:nvSpPr>
          <p:cNvPr id="19" name="Текст 1">
            <a:extLst>
              <a:ext uri="{FF2B5EF4-FFF2-40B4-BE49-F238E27FC236}">
                <a16:creationId xmlns:a16="http://schemas.microsoft.com/office/drawing/2014/main" id="{A5A4EDB8-A507-872D-D397-A8DE7251E4CC}"/>
              </a:ext>
            </a:extLst>
          </p:cNvPr>
          <p:cNvSpPr txBox="1">
            <a:spLocks/>
          </p:cNvSpPr>
          <p:nvPr/>
        </p:nvSpPr>
        <p:spPr>
          <a:xfrm>
            <a:off x="1194816" y="4206428"/>
            <a:ext cx="4546927" cy="33855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2200" b="1" dirty="0" err="1">
                <a:solidFill>
                  <a:srgbClr val="6A57A1"/>
                </a:solidFill>
              </a:rPr>
              <a:t>Чусов</a:t>
            </a:r>
            <a:r>
              <a:rPr lang="ru-RU" sz="2200" b="1" dirty="0">
                <a:solidFill>
                  <a:srgbClr val="6A57A1"/>
                </a:solidFill>
              </a:rPr>
              <a:t> Сергей Андреевич</a:t>
            </a:r>
            <a:br>
              <a:rPr lang="ru-RU" sz="2000" b="1" dirty="0">
                <a:solidFill>
                  <a:schemeClr val="tx1"/>
                </a:solidFill>
              </a:rPr>
            </a:br>
            <a:r>
              <a:rPr lang="en-US" sz="2000" b="1" dirty="0">
                <a:solidFill>
                  <a:schemeClr val="tx1"/>
                </a:solidFill>
              </a:rPr>
              <a:t> </a:t>
            </a:r>
            <a:r>
              <a:rPr lang="ru-RU" sz="1800" dirty="0">
                <a:solidFill>
                  <a:srgbClr val="6A57A1"/>
                </a:solidFill>
              </a:rPr>
              <a:t>Инженер по верификации</a:t>
            </a:r>
            <a:endParaRPr lang="ru-RU" sz="2000" dirty="0">
              <a:solidFill>
                <a:srgbClr val="6A57A1"/>
              </a:solidFill>
            </a:endParaRPr>
          </a:p>
        </p:txBody>
      </p:sp>
      <p:sp>
        <p:nvSpPr>
          <p:cNvPr id="21" name="Текст 1">
            <a:extLst>
              <a:ext uri="{FF2B5EF4-FFF2-40B4-BE49-F238E27FC236}">
                <a16:creationId xmlns:a16="http://schemas.microsoft.com/office/drawing/2014/main" id="{A5A4EDB8-A507-872D-D397-A8DE7251E4CC}"/>
              </a:ext>
            </a:extLst>
          </p:cNvPr>
          <p:cNvSpPr txBox="1">
            <a:spLocks/>
          </p:cNvSpPr>
          <p:nvPr/>
        </p:nvSpPr>
        <p:spPr>
          <a:xfrm>
            <a:off x="4515869" y="4035150"/>
            <a:ext cx="6581030" cy="4287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2000" dirty="0">
                <a:solidFill>
                  <a:srgbClr val="366088"/>
                </a:solidFill>
              </a:rPr>
              <a:t>НИЛ </a:t>
            </a:r>
            <a:r>
              <a:rPr lang="ru-RU" sz="2000" dirty="0" err="1">
                <a:solidFill>
                  <a:srgbClr val="366088"/>
                </a:solidFill>
              </a:rPr>
              <a:t>энергоэффективных</a:t>
            </a:r>
            <a:r>
              <a:rPr lang="ru-RU" sz="2000" dirty="0">
                <a:solidFill>
                  <a:srgbClr val="366088"/>
                </a:solidFill>
              </a:rPr>
              <a:t> Систем на Кристалле</a:t>
            </a:r>
            <a:endParaRPr lang="ru-RU" sz="2000" dirty="0">
              <a:solidFill>
                <a:srgbClr val="366088"/>
              </a:solidFill>
              <a:latin typeface="Proxima Nova Rg" panose="02000506030000020004" pitchFamily="2" charset="0"/>
            </a:endParaRPr>
          </a:p>
        </p:txBody>
      </p:sp>
      <p:pic>
        <p:nvPicPr>
          <p:cNvPr id="25" name="Picture 7" descr="C:\Users\srg_chs\Desktop\logo_e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1078" y="4463895"/>
            <a:ext cx="2693308" cy="427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9A92E8B3-BB56-48D3-AB7E-60CE4B597D9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97657" y="4823385"/>
            <a:ext cx="1141243" cy="1005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8470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D198018-5E26-458E-87D9-56D40C56D0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47098" y="3216875"/>
            <a:ext cx="10130515" cy="3276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Введение в верификацию процессорных 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Верификация процессорных ядер</a:t>
            </a:r>
            <a:endParaRPr lang="ru-RU" sz="2800" b="1" dirty="0"/>
          </a:p>
        </p:txBody>
      </p:sp>
      <p:sp>
        <p:nvSpPr>
          <p:cNvPr id="12" name="Текст 3">
            <a:extLst>
              <a:ext uri="{FF2B5EF4-FFF2-40B4-BE49-F238E27FC236}">
                <a16:creationId xmlns:a16="http://schemas.microsoft.com/office/drawing/2014/main" id="{FD68AF32-B1E6-49A1-A604-FCA7617AB1C1}"/>
              </a:ext>
            </a:extLst>
          </p:cNvPr>
          <p:cNvSpPr txBox="1">
            <a:spLocks/>
          </p:cNvSpPr>
          <p:nvPr/>
        </p:nvSpPr>
        <p:spPr>
          <a:xfrm>
            <a:off x="1663167" y="3866357"/>
            <a:ext cx="5263606" cy="68059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500" b="0" i="0" kern="1200">
                <a:solidFill>
                  <a:schemeClr val="tx1"/>
                </a:solidFill>
                <a:latin typeface="Proxima Nova Rg" panose="02000506030000020004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ru-RU" sz="1600" b="1" dirty="0"/>
              <a:t>Частный случай дизайна </a:t>
            </a:r>
            <a:r>
              <a:rPr lang="ru-RU" sz="1600" dirty="0"/>
              <a:t>– процессорное ядро.</a:t>
            </a: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99197B4E-2BB2-4E14-A764-3EAB2C51D516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ru-RU" sz="2400" b="1" dirty="0">
              <a:solidFill>
                <a:srgbClr val="6A57A1"/>
              </a:solidFill>
            </a:endParaRPr>
          </a:p>
          <a:p>
            <a:pPr marL="0" indent="0">
              <a:buNone/>
            </a:pPr>
            <a:r>
              <a:rPr lang="ru-RU" sz="2400" b="1" dirty="0">
                <a:solidFill>
                  <a:srgbClr val="6A57A1"/>
                </a:solidFill>
              </a:rPr>
              <a:t>Верификация процессорного ядра</a:t>
            </a:r>
            <a:r>
              <a:rPr lang="ru-RU" sz="2400" b="1" dirty="0">
                <a:solidFill>
                  <a:srgbClr val="E54F40"/>
                </a:solidFill>
              </a:rPr>
              <a:t> </a:t>
            </a:r>
            <a:r>
              <a:rPr lang="ru-RU" sz="2400" dirty="0"/>
              <a:t>– процесс обоснованного доказательства корректной работы ядра в рамках представленной на него спецификации.</a:t>
            </a:r>
          </a:p>
        </p:txBody>
      </p:sp>
      <p:sp>
        <p:nvSpPr>
          <p:cNvPr id="7" name="Текст 3">
            <a:extLst>
              <a:ext uri="{FF2B5EF4-FFF2-40B4-BE49-F238E27FC236}">
                <a16:creationId xmlns:a16="http://schemas.microsoft.com/office/drawing/2014/main" id="{1883B72C-399F-43E9-BAB2-98818EAAE09D}"/>
              </a:ext>
            </a:extLst>
          </p:cNvPr>
          <p:cNvSpPr txBox="1">
            <a:spLocks/>
          </p:cNvSpPr>
          <p:nvPr/>
        </p:nvSpPr>
        <p:spPr>
          <a:xfrm>
            <a:off x="1663167" y="5465411"/>
            <a:ext cx="5263606" cy="68059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500" b="0" i="0" kern="1200">
                <a:solidFill>
                  <a:schemeClr val="tx1"/>
                </a:solidFill>
                <a:latin typeface="Proxima Nova Rg" panose="02000506030000020004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ru-RU" sz="1600" b="1" dirty="0"/>
              <a:t>Спецификация </a:t>
            </a:r>
            <a:r>
              <a:rPr lang="ru-RU" sz="1600" dirty="0"/>
              <a:t>– к набор задокументированных</a:t>
            </a:r>
            <a:br>
              <a:rPr lang="ru-RU" sz="1600" dirty="0"/>
            </a:br>
            <a:r>
              <a:rPr lang="ru-RU" sz="1600" dirty="0"/>
              <a:t>требований, которым должен удовлетворять продукт.</a:t>
            </a:r>
          </a:p>
        </p:txBody>
      </p:sp>
    </p:spTree>
    <p:extLst>
      <p:ext uri="{BB962C8B-B14F-4D97-AF65-F5344CB8AC3E}">
        <p14:creationId xmlns:p14="http://schemas.microsoft.com/office/powerpoint/2010/main" val="31418597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5DCA34B-93B2-438F-82DC-3E972F78EB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42339" y="3217505"/>
            <a:ext cx="4508189" cy="3276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Введение в верификацию процессорных 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Верификация процессорных ядер</a:t>
            </a:r>
            <a:endParaRPr lang="ru-RU" sz="2800" b="1" dirty="0"/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EE9F5BA1-15B1-4066-833B-445A62C99AC8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ru-RU" sz="2400" b="1" dirty="0">
              <a:solidFill>
                <a:srgbClr val="6A57A1"/>
              </a:solidFill>
            </a:endParaRPr>
          </a:p>
          <a:p>
            <a:pPr marL="0" indent="0">
              <a:buNone/>
            </a:pPr>
            <a:r>
              <a:rPr lang="ru-RU" sz="2400" b="1" dirty="0">
                <a:solidFill>
                  <a:srgbClr val="6A57A1"/>
                </a:solidFill>
              </a:rPr>
              <a:t>Верификация процессорного ядра</a:t>
            </a:r>
            <a:r>
              <a:rPr lang="ru-RU" sz="2400" b="1" dirty="0">
                <a:solidFill>
                  <a:srgbClr val="E54F40"/>
                </a:solidFill>
              </a:rPr>
              <a:t> </a:t>
            </a:r>
            <a:r>
              <a:rPr lang="ru-RU" sz="2400" dirty="0"/>
              <a:t>– процесс обоснованного доказательства корректной работы ядра в рамках представленной на него спецификации.</a:t>
            </a:r>
          </a:p>
        </p:txBody>
      </p:sp>
    </p:spTree>
    <p:extLst>
      <p:ext uri="{BB962C8B-B14F-4D97-AF65-F5344CB8AC3E}">
        <p14:creationId xmlns:p14="http://schemas.microsoft.com/office/powerpoint/2010/main" val="16901414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7921B60-1271-45F6-8154-D7949D62C9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41905" y="3217505"/>
            <a:ext cx="4508189" cy="3276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Введение в верификацию процессорных 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Верификация процессорных ядер</a:t>
            </a:r>
            <a:endParaRPr lang="ru-RU" sz="2800" b="1" dirty="0"/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EE9F5BA1-15B1-4066-833B-445A62C99AC8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ru-RU" sz="2400" b="1" dirty="0">
              <a:solidFill>
                <a:srgbClr val="6A57A1"/>
              </a:solidFill>
            </a:endParaRPr>
          </a:p>
          <a:p>
            <a:pPr marL="0" indent="0">
              <a:buNone/>
            </a:pPr>
            <a:r>
              <a:rPr lang="ru-RU" sz="2400" b="1" dirty="0">
                <a:solidFill>
                  <a:srgbClr val="6A57A1"/>
                </a:solidFill>
              </a:rPr>
              <a:t>Верификация процессорного ядра</a:t>
            </a:r>
            <a:r>
              <a:rPr lang="ru-RU" sz="2400" b="1" dirty="0">
                <a:solidFill>
                  <a:srgbClr val="E54F40"/>
                </a:solidFill>
              </a:rPr>
              <a:t> </a:t>
            </a:r>
            <a:r>
              <a:rPr lang="ru-RU" sz="2400" dirty="0"/>
              <a:t>– процесс обоснованного доказательства корректной работы ядра в рамках представленной на него спецификации.</a:t>
            </a:r>
          </a:p>
        </p:txBody>
      </p:sp>
    </p:spTree>
    <p:extLst>
      <p:ext uri="{BB962C8B-B14F-4D97-AF65-F5344CB8AC3E}">
        <p14:creationId xmlns:p14="http://schemas.microsoft.com/office/powerpoint/2010/main" val="19504427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E23A082D-5B54-4529-A4B7-DB3DFACCF5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41904" y="3216875"/>
            <a:ext cx="4508189" cy="3276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Введение в верификацию процессорных 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Верификация процессорных ядер</a:t>
            </a:r>
            <a:endParaRPr lang="ru-RU" sz="2800" b="1" dirty="0"/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EE9F5BA1-15B1-4066-833B-445A62C99AC8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ru-RU" sz="2400" b="1" dirty="0">
              <a:solidFill>
                <a:srgbClr val="6A57A1"/>
              </a:solidFill>
            </a:endParaRPr>
          </a:p>
          <a:p>
            <a:pPr marL="0" indent="0">
              <a:buNone/>
            </a:pPr>
            <a:r>
              <a:rPr lang="ru-RU" sz="2400" b="1" dirty="0">
                <a:solidFill>
                  <a:srgbClr val="6A57A1"/>
                </a:solidFill>
              </a:rPr>
              <a:t>Верификация процессорного ядра</a:t>
            </a:r>
            <a:r>
              <a:rPr lang="ru-RU" sz="2400" b="1" dirty="0">
                <a:solidFill>
                  <a:srgbClr val="E54F40"/>
                </a:solidFill>
              </a:rPr>
              <a:t> </a:t>
            </a:r>
            <a:r>
              <a:rPr lang="ru-RU" sz="2400" dirty="0"/>
              <a:t>– процесс обоснованного доказательства корректной работы ядра в рамках представленной на него спецификации.</a:t>
            </a: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AF4F4E02-BEBD-40ED-A875-48523F873C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87809" y="3216875"/>
            <a:ext cx="4508189" cy="327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3564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Введение в верификацию процессорных 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Верификация процессорных ядер</a:t>
            </a:r>
            <a:endParaRPr lang="ru-RU" sz="2800" b="1" dirty="0"/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EE9F5BA1-15B1-4066-833B-445A62C99AC8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ru-RU" sz="2400" b="1" dirty="0">
              <a:solidFill>
                <a:srgbClr val="6A57A1"/>
              </a:solidFill>
            </a:endParaRPr>
          </a:p>
          <a:p>
            <a:pPr marL="0" indent="0">
              <a:buNone/>
            </a:pPr>
            <a:r>
              <a:rPr lang="ru-RU" sz="2400" b="1" dirty="0">
                <a:solidFill>
                  <a:srgbClr val="6A57A1"/>
                </a:solidFill>
              </a:rPr>
              <a:t>Верификация процессорного ядра</a:t>
            </a:r>
            <a:r>
              <a:rPr lang="ru-RU" sz="2400" b="1" dirty="0">
                <a:solidFill>
                  <a:srgbClr val="E54F40"/>
                </a:solidFill>
              </a:rPr>
              <a:t> </a:t>
            </a:r>
            <a:r>
              <a:rPr lang="ru-RU" sz="2400" dirty="0"/>
              <a:t>– процесс обоснованного доказательства корректной работы ядра в рамках представленной на него спецификации.</a:t>
            </a: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AF4F4E02-BEBD-40ED-A875-48523F873C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87809" y="3216875"/>
            <a:ext cx="4508189" cy="327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5869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61A33FA-2420-4A95-937F-2710A9C4DB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87808" y="3216875"/>
            <a:ext cx="4508189" cy="3276000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E23A082D-5B54-4529-A4B7-DB3DFACCF5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41904" y="3216875"/>
            <a:ext cx="4508189" cy="3276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Введение в верификацию процессорных 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Верификация процессорных ядер</a:t>
            </a:r>
            <a:endParaRPr lang="ru-RU" sz="2800" b="1" dirty="0"/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EE9F5BA1-15B1-4066-833B-445A62C99AC8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ru-RU" sz="2400" b="1" dirty="0">
              <a:solidFill>
                <a:srgbClr val="6A57A1"/>
              </a:solidFill>
            </a:endParaRPr>
          </a:p>
          <a:p>
            <a:pPr marL="0" indent="0">
              <a:buNone/>
            </a:pPr>
            <a:r>
              <a:rPr lang="ru-RU" sz="2400" b="1" dirty="0">
                <a:solidFill>
                  <a:srgbClr val="6A57A1"/>
                </a:solidFill>
              </a:rPr>
              <a:t>Верификация процессорного ядра</a:t>
            </a:r>
            <a:r>
              <a:rPr lang="ru-RU" sz="2400" b="1" dirty="0">
                <a:solidFill>
                  <a:srgbClr val="E54F40"/>
                </a:solidFill>
              </a:rPr>
              <a:t> </a:t>
            </a:r>
            <a:r>
              <a:rPr lang="ru-RU" sz="2400" dirty="0"/>
              <a:t>– процесс обоснованного доказательства корректной работы ядра в рамках представленной на него спецификации.</a:t>
            </a:r>
          </a:p>
        </p:txBody>
      </p:sp>
      <p:cxnSp>
        <p:nvCxnSpPr>
          <p:cNvPr id="21" name="Прямая со стрелкой 20">
            <a:extLst>
              <a:ext uri="{FF2B5EF4-FFF2-40B4-BE49-F238E27FC236}">
                <a16:creationId xmlns:a16="http://schemas.microsoft.com/office/drawing/2014/main" id="{86DF9784-49FD-4D5E-B424-60F415DD5DAD}"/>
              </a:ext>
            </a:extLst>
          </p:cNvPr>
          <p:cNvCxnSpPr>
            <a:cxnSpLocks/>
          </p:cNvCxnSpPr>
          <p:nvPr/>
        </p:nvCxnSpPr>
        <p:spPr>
          <a:xfrm>
            <a:off x="2984654" y="5772150"/>
            <a:ext cx="399896" cy="0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Полилиния: фигура 21">
            <a:extLst>
              <a:ext uri="{FF2B5EF4-FFF2-40B4-BE49-F238E27FC236}">
                <a16:creationId xmlns:a16="http://schemas.microsoft.com/office/drawing/2014/main" id="{EFF0CEBE-7AA4-40D0-9460-605030468D1F}"/>
              </a:ext>
            </a:extLst>
          </p:cNvPr>
          <p:cNvSpPr/>
          <p:nvPr/>
        </p:nvSpPr>
        <p:spPr>
          <a:xfrm>
            <a:off x="2228850" y="3880942"/>
            <a:ext cx="1538288" cy="1019671"/>
          </a:xfrm>
          <a:custGeom>
            <a:avLst/>
            <a:gdLst>
              <a:gd name="connsiteX0" fmla="*/ 0 w 1538288"/>
              <a:gd name="connsiteY0" fmla="*/ 1019671 h 1019671"/>
              <a:gd name="connsiteX1" fmla="*/ 342900 w 1538288"/>
              <a:gd name="connsiteY1" fmla="*/ 471983 h 1019671"/>
              <a:gd name="connsiteX2" fmla="*/ 742950 w 1538288"/>
              <a:gd name="connsiteY2" fmla="*/ 157658 h 1019671"/>
              <a:gd name="connsiteX3" fmla="*/ 1166813 w 1538288"/>
              <a:gd name="connsiteY3" fmla="*/ 24308 h 1019671"/>
              <a:gd name="connsiteX4" fmla="*/ 1538288 w 1538288"/>
              <a:gd name="connsiteY4" fmla="*/ 496 h 10196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38288" h="1019671">
                <a:moveTo>
                  <a:pt x="0" y="1019671"/>
                </a:moveTo>
                <a:cubicBezTo>
                  <a:pt x="109537" y="817661"/>
                  <a:pt x="219075" y="615652"/>
                  <a:pt x="342900" y="471983"/>
                </a:cubicBezTo>
                <a:cubicBezTo>
                  <a:pt x="466725" y="328314"/>
                  <a:pt x="605631" y="232270"/>
                  <a:pt x="742950" y="157658"/>
                </a:cubicBezTo>
                <a:cubicBezTo>
                  <a:pt x="880269" y="83045"/>
                  <a:pt x="1034257" y="50502"/>
                  <a:pt x="1166813" y="24308"/>
                </a:cubicBezTo>
                <a:cubicBezTo>
                  <a:pt x="1299369" y="-1886"/>
                  <a:pt x="1418828" y="-695"/>
                  <a:pt x="1538288" y="496"/>
                </a:cubicBezTo>
              </a:path>
            </a:pathLst>
          </a:cu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3" name="Прямая со стрелкой 22">
            <a:extLst>
              <a:ext uri="{FF2B5EF4-FFF2-40B4-BE49-F238E27FC236}">
                <a16:creationId xmlns:a16="http://schemas.microsoft.com/office/drawing/2014/main" id="{1CD9838D-49BD-4260-8AC4-CAC62D7D5C12}"/>
              </a:ext>
            </a:extLst>
          </p:cNvPr>
          <p:cNvCxnSpPr>
            <a:cxnSpLocks/>
          </p:cNvCxnSpPr>
          <p:nvPr/>
        </p:nvCxnSpPr>
        <p:spPr>
          <a:xfrm>
            <a:off x="3298068" y="5772150"/>
            <a:ext cx="11664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 стрелкой 23">
            <a:extLst>
              <a:ext uri="{FF2B5EF4-FFF2-40B4-BE49-F238E27FC236}">
                <a16:creationId xmlns:a16="http://schemas.microsoft.com/office/drawing/2014/main" id="{54F5D175-CBE5-46A2-87B1-F84D63441D99}"/>
              </a:ext>
            </a:extLst>
          </p:cNvPr>
          <p:cNvCxnSpPr>
            <a:cxnSpLocks/>
          </p:cNvCxnSpPr>
          <p:nvPr/>
        </p:nvCxnSpPr>
        <p:spPr>
          <a:xfrm>
            <a:off x="3708815" y="3880942"/>
            <a:ext cx="11664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83475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61A33FA-2420-4A95-937F-2710A9C4DB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87808" y="3216875"/>
            <a:ext cx="4508189" cy="3276000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E23A082D-5B54-4529-A4B7-DB3DFACCF5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41904" y="3216875"/>
            <a:ext cx="4508189" cy="3276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Введение в верификацию процессорных 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Верификация процессорных ядер</a:t>
            </a:r>
            <a:endParaRPr lang="ru-RU" sz="2800" b="1" dirty="0"/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EE9F5BA1-15B1-4066-833B-445A62C99AC8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ru-RU" sz="2400" b="1" dirty="0">
              <a:solidFill>
                <a:srgbClr val="6A57A1"/>
              </a:solidFill>
            </a:endParaRPr>
          </a:p>
          <a:p>
            <a:pPr marL="0" indent="0">
              <a:buNone/>
            </a:pPr>
            <a:r>
              <a:rPr lang="ru-RU" sz="2400" b="1" dirty="0">
                <a:solidFill>
                  <a:srgbClr val="6A57A1"/>
                </a:solidFill>
              </a:rPr>
              <a:t>Верификация процессорного ядра</a:t>
            </a:r>
            <a:r>
              <a:rPr lang="ru-RU" sz="2400" b="1" dirty="0">
                <a:solidFill>
                  <a:srgbClr val="E54F40"/>
                </a:solidFill>
              </a:rPr>
              <a:t> </a:t>
            </a:r>
            <a:r>
              <a:rPr lang="ru-RU" sz="2400" dirty="0"/>
              <a:t>– процесс обоснованного доказательства корректной работы ядра в рамках представленной на него спецификации.</a:t>
            </a:r>
          </a:p>
        </p:txBody>
      </p:sp>
      <p:cxnSp>
        <p:nvCxnSpPr>
          <p:cNvPr id="19" name="Прямая со стрелкой 18">
            <a:extLst>
              <a:ext uri="{FF2B5EF4-FFF2-40B4-BE49-F238E27FC236}">
                <a16:creationId xmlns:a16="http://schemas.microsoft.com/office/drawing/2014/main" id="{2BF78373-9C43-4E30-B0FD-F2FFEAEBC08B}"/>
              </a:ext>
            </a:extLst>
          </p:cNvPr>
          <p:cNvCxnSpPr>
            <a:cxnSpLocks/>
          </p:cNvCxnSpPr>
          <p:nvPr/>
        </p:nvCxnSpPr>
        <p:spPr>
          <a:xfrm>
            <a:off x="2984654" y="5772150"/>
            <a:ext cx="399896" cy="0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5CC9EB8-D7DC-40DA-9FFB-853163C3AA0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52675" y="3290571"/>
            <a:ext cx="4508189" cy="3276000"/>
          </a:xfrm>
          <a:prstGeom prst="rect">
            <a:avLst/>
          </a:prstGeom>
        </p:spPr>
      </p:pic>
      <p:sp>
        <p:nvSpPr>
          <p:cNvPr id="15" name="Полилиния: фигура 14">
            <a:extLst>
              <a:ext uri="{FF2B5EF4-FFF2-40B4-BE49-F238E27FC236}">
                <a16:creationId xmlns:a16="http://schemas.microsoft.com/office/drawing/2014/main" id="{D297AEEE-BB5D-4C25-B92C-46D5F8D096AF}"/>
              </a:ext>
            </a:extLst>
          </p:cNvPr>
          <p:cNvSpPr/>
          <p:nvPr/>
        </p:nvSpPr>
        <p:spPr>
          <a:xfrm>
            <a:off x="5334000" y="5486400"/>
            <a:ext cx="1463040" cy="502920"/>
          </a:xfrm>
          <a:custGeom>
            <a:avLst/>
            <a:gdLst>
              <a:gd name="connsiteX0" fmla="*/ 0 w 1463040"/>
              <a:gd name="connsiteY0" fmla="*/ 502920 h 502920"/>
              <a:gd name="connsiteX1" fmla="*/ 853440 w 1463040"/>
              <a:gd name="connsiteY1" fmla="*/ 411480 h 502920"/>
              <a:gd name="connsiteX2" fmla="*/ 1463040 w 1463040"/>
              <a:gd name="connsiteY2" fmla="*/ 0 h 502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63040" h="502920">
                <a:moveTo>
                  <a:pt x="0" y="502920"/>
                </a:moveTo>
                <a:cubicBezTo>
                  <a:pt x="304800" y="499110"/>
                  <a:pt x="609600" y="495300"/>
                  <a:pt x="853440" y="411480"/>
                </a:cubicBezTo>
                <a:cubicBezTo>
                  <a:pt x="1097280" y="327660"/>
                  <a:pt x="1280160" y="163830"/>
                  <a:pt x="1463040" y="0"/>
                </a:cubicBezTo>
              </a:path>
            </a:pathLst>
          </a:cu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Полилиния: фигура 17">
            <a:extLst>
              <a:ext uri="{FF2B5EF4-FFF2-40B4-BE49-F238E27FC236}">
                <a16:creationId xmlns:a16="http://schemas.microsoft.com/office/drawing/2014/main" id="{88BA6061-0C64-4D28-ACA0-1200CD036E7D}"/>
              </a:ext>
            </a:extLst>
          </p:cNvPr>
          <p:cNvSpPr/>
          <p:nvPr/>
        </p:nvSpPr>
        <p:spPr>
          <a:xfrm>
            <a:off x="4808220" y="3679833"/>
            <a:ext cx="2674620" cy="808347"/>
          </a:xfrm>
          <a:custGeom>
            <a:avLst/>
            <a:gdLst>
              <a:gd name="connsiteX0" fmla="*/ 0 w 2674620"/>
              <a:gd name="connsiteY0" fmla="*/ 122547 h 808347"/>
              <a:gd name="connsiteX1" fmla="*/ 434340 w 2674620"/>
              <a:gd name="connsiteY1" fmla="*/ 31107 h 808347"/>
              <a:gd name="connsiteX2" fmla="*/ 914400 w 2674620"/>
              <a:gd name="connsiteY2" fmla="*/ 627 h 808347"/>
              <a:gd name="connsiteX3" fmla="*/ 1455420 w 2674620"/>
              <a:gd name="connsiteY3" fmla="*/ 53967 h 808347"/>
              <a:gd name="connsiteX4" fmla="*/ 2087880 w 2674620"/>
              <a:gd name="connsiteY4" fmla="*/ 320667 h 808347"/>
              <a:gd name="connsiteX5" fmla="*/ 2674620 w 2674620"/>
              <a:gd name="connsiteY5" fmla="*/ 808347 h 8083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74620" h="808347">
                <a:moveTo>
                  <a:pt x="0" y="122547"/>
                </a:moveTo>
                <a:cubicBezTo>
                  <a:pt x="140970" y="86987"/>
                  <a:pt x="281940" y="51427"/>
                  <a:pt x="434340" y="31107"/>
                </a:cubicBezTo>
                <a:cubicBezTo>
                  <a:pt x="586740" y="10787"/>
                  <a:pt x="744220" y="-3183"/>
                  <a:pt x="914400" y="627"/>
                </a:cubicBezTo>
                <a:cubicBezTo>
                  <a:pt x="1084580" y="4437"/>
                  <a:pt x="1259840" y="627"/>
                  <a:pt x="1455420" y="53967"/>
                </a:cubicBezTo>
                <a:cubicBezTo>
                  <a:pt x="1651000" y="107307"/>
                  <a:pt x="1884680" y="194937"/>
                  <a:pt x="2087880" y="320667"/>
                </a:cubicBezTo>
                <a:cubicBezTo>
                  <a:pt x="2291080" y="446397"/>
                  <a:pt x="2482850" y="627372"/>
                  <a:pt x="2674620" y="808347"/>
                </a:cubicBezTo>
              </a:path>
            </a:pathLst>
          </a:cu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1" name="Прямая со стрелкой 20">
            <a:extLst>
              <a:ext uri="{FF2B5EF4-FFF2-40B4-BE49-F238E27FC236}">
                <a16:creationId xmlns:a16="http://schemas.microsoft.com/office/drawing/2014/main" id="{2FC5D364-57FE-4C7C-8CB0-C2CED8A530F1}"/>
              </a:ext>
            </a:extLst>
          </p:cNvPr>
          <p:cNvCxnSpPr>
            <a:cxnSpLocks/>
          </p:cNvCxnSpPr>
          <p:nvPr/>
        </p:nvCxnSpPr>
        <p:spPr>
          <a:xfrm>
            <a:off x="7419977" y="4427873"/>
            <a:ext cx="86677" cy="9715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 стрелкой 21">
            <a:extLst>
              <a:ext uri="{FF2B5EF4-FFF2-40B4-BE49-F238E27FC236}">
                <a16:creationId xmlns:a16="http://schemas.microsoft.com/office/drawing/2014/main" id="{5A90217B-4A34-48DC-97CE-FAD4B8A5E1CF}"/>
              </a:ext>
            </a:extLst>
          </p:cNvPr>
          <p:cNvCxnSpPr>
            <a:cxnSpLocks/>
          </p:cNvCxnSpPr>
          <p:nvPr/>
        </p:nvCxnSpPr>
        <p:spPr>
          <a:xfrm flipV="1">
            <a:off x="6751102" y="5438537"/>
            <a:ext cx="76633" cy="9572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Полилиния: фигура 23">
            <a:extLst>
              <a:ext uri="{FF2B5EF4-FFF2-40B4-BE49-F238E27FC236}">
                <a16:creationId xmlns:a16="http://schemas.microsoft.com/office/drawing/2014/main" id="{B0195837-D048-42B5-8727-AC7213B32D97}"/>
              </a:ext>
            </a:extLst>
          </p:cNvPr>
          <p:cNvSpPr/>
          <p:nvPr/>
        </p:nvSpPr>
        <p:spPr>
          <a:xfrm>
            <a:off x="2228850" y="3880942"/>
            <a:ext cx="1538288" cy="1019671"/>
          </a:xfrm>
          <a:custGeom>
            <a:avLst/>
            <a:gdLst>
              <a:gd name="connsiteX0" fmla="*/ 0 w 1538288"/>
              <a:gd name="connsiteY0" fmla="*/ 1019671 h 1019671"/>
              <a:gd name="connsiteX1" fmla="*/ 342900 w 1538288"/>
              <a:gd name="connsiteY1" fmla="*/ 471983 h 1019671"/>
              <a:gd name="connsiteX2" fmla="*/ 742950 w 1538288"/>
              <a:gd name="connsiteY2" fmla="*/ 157658 h 1019671"/>
              <a:gd name="connsiteX3" fmla="*/ 1166813 w 1538288"/>
              <a:gd name="connsiteY3" fmla="*/ 24308 h 1019671"/>
              <a:gd name="connsiteX4" fmla="*/ 1538288 w 1538288"/>
              <a:gd name="connsiteY4" fmla="*/ 496 h 10196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38288" h="1019671">
                <a:moveTo>
                  <a:pt x="0" y="1019671"/>
                </a:moveTo>
                <a:cubicBezTo>
                  <a:pt x="109537" y="817661"/>
                  <a:pt x="219075" y="615652"/>
                  <a:pt x="342900" y="471983"/>
                </a:cubicBezTo>
                <a:cubicBezTo>
                  <a:pt x="466725" y="328314"/>
                  <a:pt x="605631" y="232270"/>
                  <a:pt x="742950" y="157658"/>
                </a:cubicBezTo>
                <a:cubicBezTo>
                  <a:pt x="880269" y="83045"/>
                  <a:pt x="1034257" y="50502"/>
                  <a:pt x="1166813" y="24308"/>
                </a:cubicBezTo>
                <a:cubicBezTo>
                  <a:pt x="1299369" y="-1886"/>
                  <a:pt x="1418828" y="-695"/>
                  <a:pt x="1538288" y="496"/>
                </a:cubicBezTo>
              </a:path>
            </a:pathLst>
          </a:cu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5" name="Прямая со стрелкой 24">
            <a:extLst>
              <a:ext uri="{FF2B5EF4-FFF2-40B4-BE49-F238E27FC236}">
                <a16:creationId xmlns:a16="http://schemas.microsoft.com/office/drawing/2014/main" id="{A769327E-4E4E-4B26-9A99-DD3E9781BB3F}"/>
              </a:ext>
            </a:extLst>
          </p:cNvPr>
          <p:cNvCxnSpPr>
            <a:cxnSpLocks/>
          </p:cNvCxnSpPr>
          <p:nvPr/>
        </p:nvCxnSpPr>
        <p:spPr>
          <a:xfrm>
            <a:off x="3298068" y="5772150"/>
            <a:ext cx="11664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 стрелкой 27">
            <a:extLst>
              <a:ext uri="{FF2B5EF4-FFF2-40B4-BE49-F238E27FC236}">
                <a16:creationId xmlns:a16="http://schemas.microsoft.com/office/drawing/2014/main" id="{FAC27FF7-C8A6-4628-94D6-4D658C917CE6}"/>
              </a:ext>
            </a:extLst>
          </p:cNvPr>
          <p:cNvCxnSpPr>
            <a:cxnSpLocks/>
          </p:cNvCxnSpPr>
          <p:nvPr/>
        </p:nvCxnSpPr>
        <p:spPr>
          <a:xfrm>
            <a:off x="3708815" y="3880942"/>
            <a:ext cx="11664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815AF8DA-C6E4-44D6-89F2-01A2C7CE2F9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493156" y="3253723"/>
            <a:ext cx="4508189" cy="327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3640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AB4FC35-9D95-444E-8665-C0799BE411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86757" y="3216875"/>
            <a:ext cx="4508189" cy="3276000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E23A082D-5B54-4529-A4B7-DB3DFACCF5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41904" y="3216875"/>
            <a:ext cx="4508189" cy="3276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Введение в верификацию процессорных 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Верификация процессорных ядер</a:t>
            </a:r>
            <a:endParaRPr lang="ru-RU" sz="2800" b="1" dirty="0"/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EE9F5BA1-15B1-4066-833B-445A62C99AC8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ru-RU" sz="2400" b="1" dirty="0">
              <a:solidFill>
                <a:srgbClr val="6A57A1"/>
              </a:solidFill>
            </a:endParaRPr>
          </a:p>
          <a:p>
            <a:pPr marL="0" indent="0">
              <a:buNone/>
            </a:pPr>
            <a:r>
              <a:rPr lang="ru-RU" sz="2400" b="1" dirty="0">
                <a:solidFill>
                  <a:srgbClr val="6A57A1"/>
                </a:solidFill>
              </a:rPr>
              <a:t>Верификация процессорного ядра</a:t>
            </a:r>
            <a:r>
              <a:rPr lang="ru-RU" sz="2400" b="1" dirty="0">
                <a:solidFill>
                  <a:srgbClr val="E54F40"/>
                </a:solidFill>
              </a:rPr>
              <a:t> </a:t>
            </a:r>
            <a:r>
              <a:rPr lang="ru-RU" sz="2400" dirty="0"/>
              <a:t>– процесс обоснованного доказательства корректной работы ядра в рамках представленной на него спецификации.</a:t>
            </a:r>
          </a:p>
        </p:txBody>
      </p:sp>
      <p:cxnSp>
        <p:nvCxnSpPr>
          <p:cNvPr id="19" name="Прямая со стрелкой 18">
            <a:extLst>
              <a:ext uri="{FF2B5EF4-FFF2-40B4-BE49-F238E27FC236}">
                <a16:creationId xmlns:a16="http://schemas.microsoft.com/office/drawing/2014/main" id="{2BF78373-9C43-4E30-B0FD-F2FFEAEBC08B}"/>
              </a:ext>
            </a:extLst>
          </p:cNvPr>
          <p:cNvCxnSpPr>
            <a:cxnSpLocks/>
          </p:cNvCxnSpPr>
          <p:nvPr/>
        </p:nvCxnSpPr>
        <p:spPr>
          <a:xfrm>
            <a:off x="2984654" y="5772150"/>
            <a:ext cx="399896" cy="0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5CC9EB8-D7DC-40DA-9FFB-853163C3AA0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52675" y="3290571"/>
            <a:ext cx="4508189" cy="3276000"/>
          </a:xfrm>
          <a:prstGeom prst="rect">
            <a:avLst/>
          </a:prstGeom>
        </p:spPr>
      </p:pic>
      <p:sp>
        <p:nvSpPr>
          <p:cNvPr id="15" name="Полилиния: фигура 14">
            <a:extLst>
              <a:ext uri="{FF2B5EF4-FFF2-40B4-BE49-F238E27FC236}">
                <a16:creationId xmlns:a16="http://schemas.microsoft.com/office/drawing/2014/main" id="{D297AEEE-BB5D-4C25-B92C-46D5F8D096AF}"/>
              </a:ext>
            </a:extLst>
          </p:cNvPr>
          <p:cNvSpPr/>
          <p:nvPr/>
        </p:nvSpPr>
        <p:spPr>
          <a:xfrm>
            <a:off x="5334000" y="5486400"/>
            <a:ext cx="1463040" cy="502920"/>
          </a:xfrm>
          <a:custGeom>
            <a:avLst/>
            <a:gdLst>
              <a:gd name="connsiteX0" fmla="*/ 0 w 1463040"/>
              <a:gd name="connsiteY0" fmla="*/ 502920 h 502920"/>
              <a:gd name="connsiteX1" fmla="*/ 853440 w 1463040"/>
              <a:gd name="connsiteY1" fmla="*/ 411480 h 502920"/>
              <a:gd name="connsiteX2" fmla="*/ 1463040 w 1463040"/>
              <a:gd name="connsiteY2" fmla="*/ 0 h 502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63040" h="502920">
                <a:moveTo>
                  <a:pt x="0" y="502920"/>
                </a:moveTo>
                <a:cubicBezTo>
                  <a:pt x="304800" y="499110"/>
                  <a:pt x="609600" y="495300"/>
                  <a:pt x="853440" y="411480"/>
                </a:cubicBezTo>
                <a:cubicBezTo>
                  <a:pt x="1097280" y="327660"/>
                  <a:pt x="1280160" y="163830"/>
                  <a:pt x="1463040" y="0"/>
                </a:cubicBezTo>
              </a:path>
            </a:pathLst>
          </a:cu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Полилиния: фигура 17">
            <a:extLst>
              <a:ext uri="{FF2B5EF4-FFF2-40B4-BE49-F238E27FC236}">
                <a16:creationId xmlns:a16="http://schemas.microsoft.com/office/drawing/2014/main" id="{88BA6061-0C64-4D28-ACA0-1200CD036E7D}"/>
              </a:ext>
            </a:extLst>
          </p:cNvPr>
          <p:cNvSpPr/>
          <p:nvPr/>
        </p:nvSpPr>
        <p:spPr>
          <a:xfrm>
            <a:off x="4808220" y="3679833"/>
            <a:ext cx="2674620" cy="808347"/>
          </a:xfrm>
          <a:custGeom>
            <a:avLst/>
            <a:gdLst>
              <a:gd name="connsiteX0" fmla="*/ 0 w 2674620"/>
              <a:gd name="connsiteY0" fmla="*/ 122547 h 808347"/>
              <a:gd name="connsiteX1" fmla="*/ 434340 w 2674620"/>
              <a:gd name="connsiteY1" fmla="*/ 31107 h 808347"/>
              <a:gd name="connsiteX2" fmla="*/ 914400 w 2674620"/>
              <a:gd name="connsiteY2" fmla="*/ 627 h 808347"/>
              <a:gd name="connsiteX3" fmla="*/ 1455420 w 2674620"/>
              <a:gd name="connsiteY3" fmla="*/ 53967 h 808347"/>
              <a:gd name="connsiteX4" fmla="*/ 2087880 w 2674620"/>
              <a:gd name="connsiteY4" fmla="*/ 320667 h 808347"/>
              <a:gd name="connsiteX5" fmla="*/ 2674620 w 2674620"/>
              <a:gd name="connsiteY5" fmla="*/ 808347 h 8083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74620" h="808347">
                <a:moveTo>
                  <a:pt x="0" y="122547"/>
                </a:moveTo>
                <a:cubicBezTo>
                  <a:pt x="140970" y="86987"/>
                  <a:pt x="281940" y="51427"/>
                  <a:pt x="434340" y="31107"/>
                </a:cubicBezTo>
                <a:cubicBezTo>
                  <a:pt x="586740" y="10787"/>
                  <a:pt x="744220" y="-3183"/>
                  <a:pt x="914400" y="627"/>
                </a:cubicBezTo>
                <a:cubicBezTo>
                  <a:pt x="1084580" y="4437"/>
                  <a:pt x="1259840" y="627"/>
                  <a:pt x="1455420" y="53967"/>
                </a:cubicBezTo>
                <a:cubicBezTo>
                  <a:pt x="1651000" y="107307"/>
                  <a:pt x="1884680" y="194937"/>
                  <a:pt x="2087880" y="320667"/>
                </a:cubicBezTo>
                <a:cubicBezTo>
                  <a:pt x="2291080" y="446397"/>
                  <a:pt x="2482850" y="627372"/>
                  <a:pt x="2674620" y="808347"/>
                </a:cubicBezTo>
              </a:path>
            </a:pathLst>
          </a:cu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1" name="Прямая со стрелкой 20">
            <a:extLst>
              <a:ext uri="{FF2B5EF4-FFF2-40B4-BE49-F238E27FC236}">
                <a16:creationId xmlns:a16="http://schemas.microsoft.com/office/drawing/2014/main" id="{2FC5D364-57FE-4C7C-8CB0-C2CED8A530F1}"/>
              </a:ext>
            </a:extLst>
          </p:cNvPr>
          <p:cNvCxnSpPr>
            <a:cxnSpLocks/>
          </p:cNvCxnSpPr>
          <p:nvPr/>
        </p:nvCxnSpPr>
        <p:spPr>
          <a:xfrm>
            <a:off x="7419977" y="4427873"/>
            <a:ext cx="86677" cy="9715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 стрелкой 21">
            <a:extLst>
              <a:ext uri="{FF2B5EF4-FFF2-40B4-BE49-F238E27FC236}">
                <a16:creationId xmlns:a16="http://schemas.microsoft.com/office/drawing/2014/main" id="{5A90217B-4A34-48DC-97CE-FAD4B8A5E1CF}"/>
              </a:ext>
            </a:extLst>
          </p:cNvPr>
          <p:cNvCxnSpPr>
            <a:cxnSpLocks/>
          </p:cNvCxnSpPr>
          <p:nvPr/>
        </p:nvCxnSpPr>
        <p:spPr>
          <a:xfrm flipV="1">
            <a:off x="6751102" y="5438537"/>
            <a:ext cx="76633" cy="9572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 стрелкой 24">
            <a:extLst>
              <a:ext uri="{FF2B5EF4-FFF2-40B4-BE49-F238E27FC236}">
                <a16:creationId xmlns:a16="http://schemas.microsoft.com/office/drawing/2014/main" id="{A769327E-4E4E-4B26-9A99-DD3E9781BB3F}"/>
              </a:ext>
            </a:extLst>
          </p:cNvPr>
          <p:cNvCxnSpPr>
            <a:cxnSpLocks/>
          </p:cNvCxnSpPr>
          <p:nvPr/>
        </p:nvCxnSpPr>
        <p:spPr>
          <a:xfrm>
            <a:off x="3298068" y="5772150"/>
            <a:ext cx="11664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815AF8DA-C6E4-44D6-89F2-01A2C7CE2F9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493156" y="3253723"/>
            <a:ext cx="4508189" cy="3276000"/>
          </a:xfrm>
          <a:prstGeom prst="rect">
            <a:avLst/>
          </a:prstGeom>
        </p:spPr>
      </p:pic>
      <p:cxnSp>
        <p:nvCxnSpPr>
          <p:cNvPr id="20" name="Прямая со стрелкой 19">
            <a:extLst>
              <a:ext uri="{FF2B5EF4-FFF2-40B4-BE49-F238E27FC236}">
                <a16:creationId xmlns:a16="http://schemas.microsoft.com/office/drawing/2014/main" id="{CBB559CD-5D2A-4F35-84D5-C9816EE10B7A}"/>
              </a:ext>
            </a:extLst>
          </p:cNvPr>
          <p:cNvCxnSpPr>
            <a:cxnSpLocks/>
          </p:cNvCxnSpPr>
          <p:nvPr/>
        </p:nvCxnSpPr>
        <p:spPr>
          <a:xfrm>
            <a:off x="2984654" y="3981450"/>
            <a:ext cx="771632" cy="0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 стрелкой 22">
            <a:extLst>
              <a:ext uri="{FF2B5EF4-FFF2-40B4-BE49-F238E27FC236}">
                <a16:creationId xmlns:a16="http://schemas.microsoft.com/office/drawing/2014/main" id="{D6CC7799-A766-4EF5-865B-50E1925DCF59}"/>
              </a:ext>
            </a:extLst>
          </p:cNvPr>
          <p:cNvCxnSpPr>
            <a:cxnSpLocks/>
          </p:cNvCxnSpPr>
          <p:nvPr/>
        </p:nvCxnSpPr>
        <p:spPr>
          <a:xfrm>
            <a:off x="3669804" y="3981450"/>
            <a:ext cx="11664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01323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E23A082D-5B54-4529-A4B7-DB3DFACCF5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41904" y="3216875"/>
            <a:ext cx="4508189" cy="3276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Введение в верификацию процессорных 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Верификация процессорных ядер</a:t>
            </a:r>
            <a:endParaRPr lang="ru-RU" sz="2800" b="1" dirty="0"/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EE9F5BA1-15B1-4066-833B-445A62C99AC8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ru-RU" sz="2400" b="1" dirty="0">
              <a:solidFill>
                <a:srgbClr val="6A57A1"/>
              </a:solidFill>
            </a:endParaRPr>
          </a:p>
          <a:p>
            <a:pPr marL="0" indent="0">
              <a:buNone/>
            </a:pPr>
            <a:r>
              <a:rPr lang="ru-RU" sz="2400" b="1" dirty="0">
                <a:solidFill>
                  <a:srgbClr val="6A57A1"/>
                </a:solidFill>
              </a:rPr>
              <a:t>Верификация процессорного ядра</a:t>
            </a:r>
            <a:r>
              <a:rPr lang="ru-RU" sz="2400" b="1" dirty="0">
                <a:solidFill>
                  <a:srgbClr val="E54F40"/>
                </a:solidFill>
              </a:rPr>
              <a:t> </a:t>
            </a:r>
            <a:r>
              <a:rPr lang="ru-RU" sz="2400" dirty="0"/>
              <a:t>– процесс обоснованного доказательства корректной работы ядра в рамках представленной на него спецификации.</a:t>
            </a:r>
          </a:p>
        </p:txBody>
      </p:sp>
    </p:spTree>
    <p:extLst>
      <p:ext uri="{BB962C8B-B14F-4D97-AF65-F5344CB8AC3E}">
        <p14:creationId xmlns:p14="http://schemas.microsoft.com/office/powerpoint/2010/main" val="37436859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E23A082D-5B54-4529-A4B7-DB3DFACCF5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14981" y="2207834"/>
            <a:ext cx="10040349" cy="7296098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Введение в верификацию процессорных 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Верификация процессорных ядер</a:t>
            </a:r>
            <a:endParaRPr lang="ru-RU" sz="2800" b="1" dirty="0"/>
          </a:p>
        </p:txBody>
      </p:sp>
    </p:spTree>
    <p:extLst>
      <p:ext uri="{BB962C8B-B14F-4D97-AF65-F5344CB8AC3E}">
        <p14:creationId xmlns:p14="http://schemas.microsoft.com/office/powerpoint/2010/main" val="12037081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План выступления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rmAutofit/>
          </a:bodyPr>
          <a:lstStyle/>
          <a:p>
            <a:r>
              <a:rPr lang="ru-RU" sz="2000" dirty="0">
                <a:solidFill>
                  <a:srgbClr val="6A57A1"/>
                </a:solidFill>
              </a:rPr>
              <a:t>Введение в верификацию процессорных ядер</a:t>
            </a:r>
          </a:p>
          <a:p>
            <a:pPr lvl="1"/>
            <a:r>
              <a:rPr lang="ru-RU" sz="1800" dirty="0"/>
              <a:t>Что такое верификация цифровых устройств</a:t>
            </a:r>
          </a:p>
          <a:p>
            <a:pPr lvl="1"/>
            <a:r>
              <a:rPr lang="ru-RU" sz="1800" dirty="0"/>
              <a:t>Верификация процессорных ядер</a:t>
            </a:r>
            <a:r>
              <a:rPr lang="en-US" sz="1800" dirty="0"/>
              <a:t>:</a:t>
            </a:r>
            <a:r>
              <a:rPr lang="ru-RU" sz="1800" dirty="0"/>
              <a:t> основные сложности</a:t>
            </a:r>
            <a:endParaRPr lang="ru-RU" sz="1600" dirty="0"/>
          </a:p>
          <a:p>
            <a:r>
              <a:rPr lang="ru-RU" sz="2000" dirty="0">
                <a:solidFill>
                  <a:srgbClr val="6A57A1"/>
                </a:solidFill>
              </a:rPr>
              <a:t>Верификация RISC-V </a:t>
            </a:r>
          </a:p>
          <a:p>
            <a:pPr lvl="1"/>
            <a:r>
              <a:rPr lang="ru-RU" sz="1800" dirty="0"/>
              <a:t>Архитектура RISC-V</a:t>
            </a:r>
          </a:p>
          <a:p>
            <a:pPr lvl="1"/>
            <a:r>
              <a:rPr lang="ru-RU" sz="1800" dirty="0"/>
              <a:t>Верификация с учетом особенностей</a:t>
            </a:r>
            <a:endParaRPr lang="ru-RU" sz="1800" dirty="0">
              <a:solidFill>
                <a:srgbClr val="6A57A1"/>
              </a:solidFill>
            </a:endParaRPr>
          </a:p>
          <a:p>
            <a:r>
              <a:rPr lang="ru-RU" sz="2000" dirty="0">
                <a:solidFill>
                  <a:srgbClr val="6A57A1"/>
                </a:solidFill>
              </a:rPr>
              <a:t>Типы верификации и их применимость для RISC-V ядер</a:t>
            </a:r>
          </a:p>
          <a:p>
            <a:pPr lvl="1"/>
            <a:r>
              <a:rPr lang="ru-RU" sz="1800" dirty="0"/>
              <a:t>Формальная верификация и симуляция</a:t>
            </a:r>
          </a:p>
          <a:p>
            <a:pPr lvl="1"/>
            <a:r>
              <a:rPr lang="ru-RU" sz="1800" dirty="0"/>
              <a:t>Применимость типов</a:t>
            </a:r>
            <a:endParaRPr lang="ru-RU" sz="1800" dirty="0">
              <a:solidFill>
                <a:srgbClr val="6A57A1"/>
              </a:solidFill>
            </a:endParaRPr>
          </a:p>
          <a:p>
            <a:r>
              <a:rPr lang="ru-RU" sz="2000" dirty="0">
                <a:solidFill>
                  <a:srgbClr val="6A57A1"/>
                </a:solidFill>
              </a:rPr>
              <a:t>Верификация на основе симуляции и ее типы</a:t>
            </a:r>
          </a:p>
          <a:p>
            <a:r>
              <a:rPr lang="ru-RU" sz="2000" dirty="0">
                <a:solidFill>
                  <a:srgbClr val="6A57A1"/>
                </a:solidFill>
              </a:rPr>
              <a:t>Интерфейсы RVFI и RVVI </a:t>
            </a:r>
          </a:p>
          <a:p>
            <a:r>
              <a:rPr lang="ru-RU" sz="2000" dirty="0">
                <a:solidFill>
                  <a:srgbClr val="6A57A1"/>
                </a:solidFill>
              </a:rPr>
              <a:t>Оценка вектора развития верификации RISC-V ядер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9F46F62-8327-486B-BBD2-293E15860E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24800" y="2151857"/>
            <a:ext cx="3429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4010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B224120-2E39-4B9B-A44B-CF9DF49497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14981" y="2207834"/>
            <a:ext cx="10041868" cy="72972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Введение в верификацию процессорных 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Верификация процессорных ядер</a:t>
            </a:r>
            <a:endParaRPr lang="ru-RU" sz="2800" b="1" dirty="0"/>
          </a:p>
        </p:txBody>
      </p:sp>
    </p:spTree>
    <p:extLst>
      <p:ext uri="{BB962C8B-B14F-4D97-AF65-F5344CB8AC3E}">
        <p14:creationId xmlns:p14="http://schemas.microsoft.com/office/powerpoint/2010/main" val="36834730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Введение в верификацию процессорных 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Верификация процессорных ядер</a:t>
            </a:r>
            <a:endParaRPr lang="ru-RU" sz="2800" b="1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D258575-26ED-442D-8AE9-10C1E83226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3403" y="2207834"/>
            <a:ext cx="10041868" cy="72972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FF556DA-1640-406B-A776-6FD35B7D383E}"/>
              </a:ext>
            </a:extLst>
          </p:cNvPr>
          <p:cNvSpPr txBox="1"/>
          <p:nvPr/>
        </p:nvSpPr>
        <p:spPr>
          <a:xfrm>
            <a:off x="3960902" y="2889190"/>
            <a:ext cx="1130309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Arch</a:t>
            </a:r>
            <a:br>
              <a:rPr lang="en-US" sz="3200" dirty="0"/>
            </a:br>
            <a:r>
              <a:rPr lang="ru-RU" sz="1400" dirty="0"/>
              <a:t>Архитектура</a:t>
            </a:r>
            <a:endParaRPr lang="ru-RU" dirty="0"/>
          </a:p>
        </p:txBody>
      </p:sp>
      <p:cxnSp>
        <p:nvCxnSpPr>
          <p:cNvPr id="10" name="Прямая со стрелкой 9">
            <a:extLst>
              <a:ext uri="{FF2B5EF4-FFF2-40B4-BE49-F238E27FC236}">
                <a16:creationId xmlns:a16="http://schemas.microsoft.com/office/drawing/2014/main" id="{3298FB6A-76C0-4D9F-A976-BD969AC16F33}"/>
              </a:ext>
            </a:extLst>
          </p:cNvPr>
          <p:cNvCxnSpPr>
            <a:cxnSpLocks/>
          </p:cNvCxnSpPr>
          <p:nvPr/>
        </p:nvCxnSpPr>
        <p:spPr>
          <a:xfrm flipV="1">
            <a:off x="3169193" y="3289300"/>
            <a:ext cx="522879" cy="29743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756D2C7-CCD4-4CCF-AF64-0312431B6878}"/>
              </a:ext>
            </a:extLst>
          </p:cNvPr>
          <p:cNvSpPr txBox="1"/>
          <p:nvPr/>
        </p:nvSpPr>
        <p:spPr>
          <a:xfrm>
            <a:off x="3707628" y="4881104"/>
            <a:ext cx="1636858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µArch</a:t>
            </a:r>
            <a:br>
              <a:rPr lang="ru-RU" sz="3200" dirty="0"/>
            </a:br>
            <a:r>
              <a:rPr lang="ru-RU" sz="1400" dirty="0"/>
              <a:t>Микроархитектура</a:t>
            </a:r>
            <a:endParaRPr lang="ru-RU" dirty="0"/>
          </a:p>
        </p:txBody>
      </p:sp>
      <p:cxnSp>
        <p:nvCxnSpPr>
          <p:cNvPr id="18" name="Прямая со стрелкой 17">
            <a:extLst>
              <a:ext uri="{FF2B5EF4-FFF2-40B4-BE49-F238E27FC236}">
                <a16:creationId xmlns:a16="http://schemas.microsoft.com/office/drawing/2014/main" id="{46A0C50E-FB62-44A4-A36C-ADC09D34D15C}"/>
              </a:ext>
            </a:extLst>
          </p:cNvPr>
          <p:cNvCxnSpPr>
            <a:cxnSpLocks/>
          </p:cNvCxnSpPr>
          <p:nvPr/>
        </p:nvCxnSpPr>
        <p:spPr>
          <a:xfrm>
            <a:off x="3169192" y="4881104"/>
            <a:ext cx="522879" cy="29743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3470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Введение в верификацию процессорных 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Верификация процессорных ядер</a:t>
            </a:r>
            <a:endParaRPr lang="ru-RU" sz="2800" b="1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D258575-26ED-442D-8AE9-10C1E83226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3403" y="2207834"/>
            <a:ext cx="10041868" cy="72972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FF556DA-1640-406B-A776-6FD35B7D383E}"/>
              </a:ext>
            </a:extLst>
          </p:cNvPr>
          <p:cNvSpPr txBox="1"/>
          <p:nvPr/>
        </p:nvSpPr>
        <p:spPr>
          <a:xfrm>
            <a:off x="3960902" y="2889190"/>
            <a:ext cx="1130309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Arch</a:t>
            </a:r>
            <a:br>
              <a:rPr lang="en-US" sz="3200" dirty="0"/>
            </a:br>
            <a:r>
              <a:rPr lang="ru-RU" sz="1400" dirty="0"/>
              <a:t>Архитектура</a:t>
            </a:r>
            <a:endParaRPr lang="ru-RU" dirty="0"/>
          </a:p>
        </p:txBody>
      </p:sp>
      <p:cxnSp>
        <p:nvCxnSpPr>
          <p:cNvPr id="10" name="Прямая со стрелкой 9">
            <a:extLst>
              <a:ext uri="{FF2B5EF4-FFF2-40B4-BE49-F238E27FC236}">
                <a16:creationId xmlns:a16="http://schemas.microsoft.com/office/drawing/2014/main" id="{3298FB6A-76C0-4D9F-A976-BD969AC16F33}"/>
              </a:ext>
            </a:extLst>
          </p:cNvPr>
          <p:cNvCxnSpPr>
            <a:cxnSpLocks/>
          </p:cNvCxnSpPr>
          <p:nvPr/>
        </p:nvCxnSpPr>
        <p:spPr>
          <a:xfrm flipV="1">
            <a:off x="3169193" y="3289300"/>
            <a:ext cx="522879" cy="29743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756D2C7-CCD4-4CCF-AF64-0312431B6878}"/>
              </a:ext>
            </a:extLst>
          </p:cNvPr>
          <p:cNvSpPr txBox="1"/>
          <p:nvPr/>
        </p:nvSpPr>
        <p:spPr>
          <a:xfrm>
            <a:off x="3707628" y="4881104"/>
            <a:ext cx="1636858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µArch</a:t>
            </a:r>
            <a:br>
              <a:rPr lang="ru-RU" sz="3200" dirty="0"/>
            </a:br>
            <a:r>
              <a:rPr lang="ru-RU" sz="1400" dirty="0"/>
              <a:t>Микроархитектура</a:t>
            </a:r>
            <a:endParaRPr lang="ru-RU" dirty="0"/>
          </a:p>
        </p:txBody>
      </p:sp>
      <p:cxnSp>
        <p:nvCxnSpPr>
          <p:cNvPr id="18" name="Прямая со стрелкой 17">
            <a:extLst>
              <a:ext uri="{FF2B5EF4-FFF2-40B4-BE49-F238E27FC236}">
                <a16:creationId xmlns:a16="http://schemas.microsoft.com/office/drawing/2014/main" id="{46A0C50E-FB62-44A4-A36C-ADC09D34D15C}"/>
              </a:ext>
            </a:extLst>
          </p:cNvPr>
          <p:cNvCxnSpPr>
            <a:cxnSpLocks/>
          </p:cNvCxnSpPr>
          <p:nvPr/>
        </p:nvCxnSpPr>
        <p:spPr>
          <a:xfrm>
            <a:off x="3169192" y="4881104"/>
            <a:ext cx="522879" cy="29743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FDA392BD-8076-4F46-B773-4A2FCADB05B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1701" y="2825686"/>
            <a:ext cx="928349" cy="928349"/>
          </a:xfrm>
          <a:prstGeom prst="rect">
            <a:avLst/>
          </a:prstGeom>
        </p:spPr>
      </p:pic>
      <p:cxnSp>
        <p:nvCxnSpPr>
          <p:cNvPr id="26" name="Прямая со стрелкой 25">
            <a:extLst>
              <a:ext uri="{FF2B5EF4-FFF2-40B4-BE49-F238E27FC236}">
                <a16:creationId xmlns:a16="http://schemas.microsoft.com/office/drawing/2014/main" id="{9308CAAF-1F07-4386-9BE5-83FE80F9804A}"/>
              </a:ext>
            </a:extLst>
          </p:cNvPr>
          <p:cNvCxnSpPr>
            <a:cxnSpLocks/>
          </p:cNvCxnSpPr>
          <p:nvPr/>
        </p:nvCxnSpPr>
        <p:spPr>
          <a:xfrm>
            <a:off x="5344486" y="3289298"/>
            <a:ext cx="529446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A705E6A8-3C3D-4121-BFF6-5CBFBF43CD43}"/>
              </a:ext>
            </a:extLst>
          </p:cNvPr>
          <p:cNvSpPr txBox="1"/>
          <p:nvPr/>
        </p:nvSpPr>
        <p:spPr>
          <a:xfrm>
            <a:off x="6127207" y="2889188"/>
            <a:ext cx="2376484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ISA</a:t>
            </a:r>
            <a:br>
              <a:rPr lang="en-US" sz="3200" dirty="0"/>
            </a:br>
            <a:r>
              <a:rPr lang="ru-RU" sz="1400" dirty="0"/>
              <a:t>Архитектура</a:t>
            </a:r>
            <a:r>
              <a:rPr lang="en-US" sz="1400" dirty="0"/>
              <a:t> </a:t>
            </a:r>
            <a:r>
              <a:rPr lang="ru-RU" sz="1400" dirty="0"/>
              <a:t>Набора Команд</a:t>
            </a:r>
            <a:endParaRPr lang="ru-RU" dirty="0"/>
          </a:p>
        </p:txBody>
      </p:sp>
      <p:pic>
        <p:nvPicPr>
          <p:cNvPr id="38" name="Рисунок 37">
            <a:extLst>
              <a:ext uri="{FF2B5EF4-FFF2-40B4-BE49-F238E27FC236}">
                <a16:creationId xmlns:a16="http://schemas.microsoft.com/office/drawing/2014/main" id="{E10D24DC-5FA2-47E1-8455-87C80E834C5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3277" y="2500651"/>
            <a:ext cx="1550537" cy="1033691"/>
          </a:xfrm>
          <a:prstGeom prst="rect">
            <a:avLst/>
          </a:prstGeom>
        </p:spPr>
      </p:pic>
      <p:pic>
        <p:nvPicPr>
          <p:cNvPr id="40" name="Рисунок 39">
            <a:extLst>
              <a:ext uri="{FF2B5EF4-FFF2-40B4-BE49-F238E27FC236}">
                <a16:creationId xmlns:a16="http://schemas.microsoft.com/office/drawing/2014/main" id="{829B69CB-F4B3-4E3E-85AF-F5801D50B61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5997" y="3438015"/>
            <a:ext cx="1752600" cy="277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062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Введение в верификацию процессорных 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Верификация процессорных ядер</a:t>
            </a:r>
            <a:endParaRPr lang="ru-RU" sz="2800" b="1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D258575-26ED-442D-8AE9-10C1E83226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3403" y="2207834"/>
            <a:ext cx="10041868" cy="7297200"/>
          </a:xfrm>
          <a:prstGeom prst="rect">
            <a:avLst/>
          </a:prstGeom>
        </p:spPr>
      </p:pic>
      <p:cxnSp>
        <p:nvCxnSpPr>
          <p:cNvPr id="10" name="Прямая со стрелкой 9">
            <a:extLst>
              <a:ext uri="{FF2B5EF4-FFF2-40B4-BE49-F238E27FC236}">
                <a16:creationId xmlns:a16="http://schemas.microsoft.com/office/drawing/2014/main" id="{3298FB6A-76C0-4D9F-A976-BD969AC16F33}"/>
              </a:ext>
            </a:extLst>
          </p:cNvPr>
          <p:cNvCxnSpPr>
            <a:cxnSpLocks/>
          </p:cNvCxnSpPr>
          <p:nvPr/>
        </p:nvCxnSpPr>
        <p:spPr>
          <a:xfrm flipV="1">
            <a:off x="3169193" y="3289300"/>
            <a:ext cx="522879" cy="29743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756D2C7-CCD4-4CCF-AF64-0312431B6878}"/>
              </a:ext>
            </a:extLst>
          </p:cNvPr>
          <p:cNvSpPr txBox="1"/>
          <p:nvPr/>
        </p:nvSpPr>
        <p:spPr>
          <a:xfrm>
            <a:off x="4249120" y="4881104"/>
            <a:ext cx="1636858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µArch</a:t>
            </a:r>
            <a:br>
              <a:rPr lang="ru-RU" sz="3200" dirty="0"/>
            </a:br>
            <a:r>
              <a:rPr lang="ru-RU" sz="1400" dirty="0"/>
              <a:t>Микроархитектура</a:t>
            </a:r>
            <a:endParaRPr lang="ru-RU" dirty="0"/>
          </a:p>
        </p:txBody>
      </p:sp>
      <p:cxnSp>
        <p:nvCxnSpPr>
          <p:cNvPr id="18" name="Прямая со стрелкой 17">
            <a:extLst>
              <a:ext uri="{FF2B5EF4-FFF2-40B4-BE49-F238E27FC236}">
                <a16:creationId xmlns:a16="http://schemas.microsoft.com/office/drawing/2014/main" id="{46A0C50E-FB62-44A4-A36C-ADC09D34D15C}"/>
              </a:ext>
            </a:extLst>
          </p:cNvPr>
          <p:cNvCxnSpPr>
            <a:cxnSpLocks/>
          </p:cNvCxnSpPr>
          <p:nvPr/>
        </p:nvCxnSpPr>
        <p:spPr>
          <a:xfrm>
            <a:off x="3169192" y="4881104"/>
            <a:ext cx="522879" cy="29743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FDA392BD-8076-4F46-B773-4A2FCADB05B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3801" y="2825688"/>
            <a:ext cx="928349" cy="928349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A705E6A8-3C3D-4121-BFF6-5CBFBF43CD43}"/>
              </a:ext>
            </a:extLst>
          </p:cNvPr>
          <p:cNvSpPr txBox="1"/>
          <p:nvPr/>
        </p:nvSpPr>
        <p:spPr>
          <a:xfrm>
            <a:off x="3879307" y="2889190"/>
            <a:ext cx="2376484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ISA</a:t>
            </a:r>
            <a:br>
              <a:rPr lang="en-US" sz="3200" dirty="0"/>
            </a:br>
            <a:r>
              <a:rPr lang="ru-RU" sz="1400" dirty="0"/>
              <a:t>Архитектура</a:t>
            </a:r>
            <a:r>
              <a:rPr lang="en-US" sz="1400" dirty="0"/>
              <a:t> </a:t>
            </a:r>
            <a:r>
              <a:rPr lang="ru-RU" sz="1400" dirty="0"/>
              <a:t>Набора Команд</a:t>
            </a:r>
            <a:endParaRPr lang="ru-RU" dirty="0"/>
          </a:p>
        </p:txBody>
      </p:sp>
      <p:pic>
        <p:nvPicPr>
          <p:cNvPr id="38" name="Рисунок 37">
            <a:extLst>
              <a:ext uri="{FF2B5EF4-FFF2-40B4-BE49-F238E27FC236}">
                <a16:creationId xmlns:a16="http://schemas.microsoft.com/office/drawing/2014/main" id="{E10D24DC-5FA2-47E1-8455-87C80E834C5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5377" y="2500653"/>
            <a:ext cx="1550537" cy="1033691"/>
          </a:xfrm>
          <a:prstGeom prst="rect">
            <a:avLst/>
          </a:prstGeom>
        </p:spPr>
      </p:pic>
      <p:pic>
        <p:nvPicPr>
          <p:cNvPr id="40" name="Рисунок 39">
            <a:extLst>
              <a:ext uri="{FF2B5EF4-FFF2-40B4-BE49-F238E27FC236}">
                <a16:creationId xmlns:a16="http://schemas.microsoft.com/office/drawing/2014/main" id="{829B69CB-F4B3-4E3E-85AF-F5801D50B61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097" y="3438017"/>
            <a:ext cx="1752600" cy="277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1010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Введение в верификацию процессорных 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Верификация процессорных ядер</a:t>
            </a:r>
            <a:endParaRPr lang="ru-RU" sz="2800" b="1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D258575-26ED-442D-8AE9-10C1E83226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3403" y="2207834"/>
            <a:ext cx="10041868" cy="7297200"/>
          </a:xfrm>
          <a:prstGeom prst="rect">
            <a:avLst/>
          </a:prstGeom>
        </p:spPr>
      </p:pic>
      <p:cxnSp>
        <p:nvCxnSpPr>
          <p:cNvPr id="10" name="Прямая со стрелкой 9">
            <a:extLst>
              <a:ext uri="{FF2B5EF4-FFF2-40B4-BE49-F238E27FC236}">
                <a16:creationId xmlns:a16="http://schemas.microsoft.com/office/drawing/2014/main" id="{3298FB6A-76C0-4D9F-A976-BD969AC16F33}"/>
              </a:ext>
            </a:extLst>
          </p:cNvPr>
          <p:cNvCxnSpPr>
            <a:cxnSpLocks/>
          </p:cNvCxnSpPr>
          <p:nvPr/>
        </p:nvCxnSpPr>
        <p:spPr>
          <a:xfrm flipV="1">
            <a:off x="3169193" y="3289300"/>
            <a:ext cx="522879" cy="29743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756D2C7-CCD4-4CCF-AF64-0312431B6878}"/>
              </a:ext>
            </a:extLst>
          </p:cNvPr>
          <p:cNvSpPr txBox="1"/>
          <p:nvPr/>
        </p:nvSpPr>
        <p:spPr>
          <a:xfrm>
            <a:off x="4249120" y="4881104"/>
            <a:ext cx="1636858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µArch</a:t>
            </a:r>
            <a:br>
              <a:rPr lang="ru-RU" sz="3200" dirty="0"/>
            </a:br>
            <a:r>
              <a:rPr lang="ru-RU" sz="1400" dirty="0"/>
              <a:t>Микроархитектура</a:t>
            </a:r>
            <a:endParaRPr lang="ru-RU" dirty="0"/>
          </a:p>
        </p:txBody>
      </p:sp>
      <p:cxnSp>
        <p:nvCxnSpPr>
          <p:cNvPr id="18" name="Прямая со стрелкой 17">
            <a:extLst>
              <a:ext uri="{FF2B5EF4-FFF2-40B4-BE49-F238E27FC236}">
                <a16:creationId xmlns:a16="http://schemas.microsoft.com/office/drawing/2014/main" id="{46A0C50E-FB62-44A4-A36C-ADC09D34D15C}"/>
              </a:ext>
            </a:extLst>
          </p:cNvPr>
          <p:cNvCxnSpPr>
            <a:cxnSpLocks/>
          </p:cNvCxnSpPr>
          <p:nvPr/>
        </p:nvCxnSpPr>
        <p:spPr>
          <a:xfrm>
            <a:off x="3169192" y="4881104"/>
            <a:ext cx="522879" cy="29743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FDA392BD-8076-4F46-B773-4A2FCADB05B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3801" y="2825688"/>
            <a:ext cx="928349" cy="928349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A705E6A8-3C3D-4121-BFF6-5CBFBF43CD43}"/>
              </a:ext>
            </a:extLst>
          </p:cNvPr>
          <p:cNvSpPr txBox="1"/>
          <p:nvPr/>
        </p:nvSpPr>
        <p:spPr>
          <a:xfrm>
            <a:off x="3879307" y="2889190"/>
            <a:ext cx="2376484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ISA</a:t>
            </a:r>
            <a:br>
              <a:rPr lang="en-US" sz="3200" dirty="0"/>
            </a:br>
            <a:r>
              <a:rPr lang="ru-RU" sz="1400" dirty="0"/>
              <a:t>Архитектура</a:t>
            </a:r>
            <a:r>
              <a:rPr lang="en-US" sz="1400" dirty="0"/>
              <a:t> </a:t>
            </a:r>
            <a:r>
              <a:rPr lang="ru-RU" sz="1400" dirty="0"/>
              <a:t>Набора Команд</a:t>
            </a:r>
            <a:endParaRPr lang="ru-RU" dirty="0"/>
          </a:p>
        </p:txBody>
      </p:sp>
      <p:pic>
        <p:nvPicPr>
          <p:cNvPr id="38" name="Рисунок 37">
            <a:extLst>
              <a:ext uri="{FF2B5EF4-FFF2-40B4-BE49-F238E27FC236}">
                <a16:creationId xmlns:a16="http://schemas.microsoft.com/office/drawing/2014/main" id="{E10D24DC-5FA2-47E1-8455-87C80E834C5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5377" y="2500653"/>
            <a:ext cx="1550537" cy="1033691"/>
          </a:xfrm>
          <a:prstGeom prst="rect">
            <a:avLst/>
          </a:prstGeom>
        </p:spPr>
      </p:pic>
      <p:pic>
        <p:nvPicPr>
          <p:cNvPr id="40" name="Рисунок 39">
            <a:extLst>
              <a:ext uri="{FF2B5EF4-FFF2-40B4-BE49-F238E27FC236}">
                <a16:creationId xmlns:a16="http://schemas.microsoft.com/office/drawing/2014/main" id="{829B69CB-F4B3-4E3E-85AF-F5801D50B61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097" y="3438017"/>
            <a:ext cx="1752600" cy="277267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D3C1D8B-DF77-42EF-8119-3B0E0F516D0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2858" y="4471708"/>
            <a:ext cx="2843502" cy="1638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9540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Введение в верификацию процессорных 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Верификация процессорных ядер</a:t>
            </a:r>
            <a:endParaRPr lang="ru-RU" sz="2800" b="1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D258575-26ED-442D-8AE9-10C1E83226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3403" y="2207834"/>
            <a:ext cx="10041868" cy="7297200"/>
          </a:xfrm>
          <a:prstGeom prst="rect">
            <a:avLst/>
          </a:prstGeom>
        </p:spPr>
      </p:pic>
      <p:cxnSp>
        <p:nvCxnSpPr>
          <p:cNvPr id="10" name="Прямая со стрелкой 9">
            <a:extLst>
              <a:ext uri="{FF2B5EF4-FFF2-40B4-BE49-F238E27FC236}">
                <a16:creationId xmlns:a16="http://schemas.microsoft.com/office/drawing/2014/main" id="{3298FB6A-76C0-4D9F-A976-BD969AC16F33}"/>
              </a:ext>
            </a:extLst>
          </p:cNvPr>
          <p:cNvCxnSpPr>
            <a:cxnSpLocks/>
          </p:cNvCxnSpPr>
          <p:nvPr/>
        </p:nvCxnSpPr>
        <p:spPr>
          <a:xfrm flipV="1">
            <a:off x="3169193" y="3289300"/>
            <a:ext cx="522879" cy="29743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756D2C7-CCD4-4CCF-AF64-0312431B6878}"/>
              </a:ext>
            </a:extLst>
          </p:cNvPr>
          <p:cNvSpPr txBox="1"/>
          <p:nvPr/>
        </p:nvSpPr>
        <p:spPr>
          <a:xfrm>
            <a:off x="4249120" y="4881104"/>
            <a:ext cx="1636858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µArch</a:t>
            </a:r>
            <a:br>
              <a:rPr lang="ru-RU" sz="3200" dirty="0"/>
            </a:br>
            <a:r>
              <a:rPr lang="ru-RU" sz="1400" dirty="0"/>
              <a:t>Микроархитектура</a:t>
            </a:r>
            <a:endParaRPr lang="ru-RU" dirty="0"/>
          </a:p>
        </p:txBody>
      </p:sp>
      <p:cxnSp>
        <p:nvCxnSpPr>
          <p:cNvPr id="18" name="Прямая со стрелкой 17">
            <a:extLst>
              <a:ext uri="{FF2B5EF4-FFF2-40B4-BE49-F238E27FC236}">
                <a16:creationId xmlns:a16="http://schemas.microsoft.com/office/drawing/2014/main" id="{46A0C50E-FB62-44A4-A36C-ADC09D34D15C}"/>
              </a:ext>
            </a:extLst>
          </p:cNvPr>
          <p:cNvCxnSpPr>
            <a:cxnSpLocks/>
          </p:cNvCxnSpPr>
          <p:nvPr/>
        </p:nvCxnSpPr>
        <p:spPr>
          <a:xfrm>
            <a:off x="3169192" y="4881104"/>
            <a:ext cx="522879" cy="29743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FDA392BD-8076-4F46-B773-4A2FCADB05B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3801" y="2825688"/>
            <a:ext cx="928349" cy="928349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A705E6A8-3C3D-4121-BFF6-5CBFBF43CD43}"/>
              </a:ext>
            </a:extLst>
          </p:cNvPr>
          <p:cNvSpPr txBox="1"/>
          <p:nvPr/>
        </p:nvSpPr>
        <p:spPr>
          <a:xfrm>
            <a:off x="3879307" y="2889190"/>
            <a:ext cx="2376484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ISA</a:t>
            </a:r>
            <a:br>
              <a:rPr lang="en-US" sz="3200" dirty="0"/>
            </a:br>
            <a:r>
              <a:rPr lang="ru-RU" sz="1400" dirty="0"/>
              <a:t>Архитектура</a:t>
            </a:r>
            <a:r>
              <a:rPr lang="en-US" sz="1400" dirty="0"/>
              <a:t> </a:t>
            </a:r>
            <a:r>
              <a:rPr lang="ru-RU" sz="1400" dirty="0"/>
              <a:t>Набора Команд</a:t>
            </a:r>
            <a:endParaRPr lang="ru-RU" dirty="0"/>
          </a:p>
        </p:txBody>
      </p:sp>
      <p:pic>
        <p:nvPicPr>
          <p:cNvPr id="38" name="Рисунок 37">
            <a:extLst>
              <a:ext uri="{FF2B5EF4-FFF2-40B4-BE49-F238E27FC236}">
                <a16:creationId xmlns:a16="http://schemas.microsoft.com/office/drawing/2014/main" id="{E10D24DC-5FA2-47E1-8455-87C80E834C5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5377" y="2500653"/>
            <a:ext cx="1550537" cy="1033691"/>
          </a:xfrm>
          <a:prstGeom prst="rect">
            <a:avLst/>
          </a:prstGeom>
        </p:spPr>
      </p:pic>
      <p:pic>
        <p:nvPicPr>
          <p:cNvPr id="40" name="Рисунок 39">
            <a:extLst>
              <a:ext uri="{FF2B5EF4-FFF2-40B4-BE49-F238E27FC236}">
                <a16:creationId xmlns:a16="http://schemas.microsoft.com/office/drawing/2014/main" id="{829B69CB-F4B3-4E3E-85AF-F5801D50B61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097" y="3438017"/>
            <a:ext cx="1752600" cy="277267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D3C1D8B-DF77-42EF-8119-3B0E0F516D0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2858" y="4471708"/>
            <a:ext cx="2843502" cy="1638579"/>
          </a:xfrm>
          <a:prstGeom prst="rect">
            <a:avLst/>
          </a:prstGeom>
        </p:spPr>
      </p:pic>
      <p:cxnSp>
        <p:nvCxnSpPr>
          <p:cNvPr id="12" name="Прямая со стрелкой 11">
            <a:extLst>
              <a:ext uri="{FF2B5EF4-FFF2-40B4-BE49-F238E27FC236}">
                <a16:creationId xmlns:a16="http://schemas.microsoft.com/office/drawing/2014/main" id="{18F8F715-33FF-442E-885D-56114C36067C}"/>
              </a:ext>
            </a:extLst>
          </p:cNvPr>
          <p:cNvCxnSpPr>
            <a:cxnSpLocks/>
          </p:cNvCxnSpPr>
          <p:nvPr/>
        </p:nvCxnSpPr>
        <p:spPr>
          <a:xfrm>
            <a:off x="5067549" y="3971636"/>
            <a:ext cx="0" cy="73211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82193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C0C04B1-1E2B-4626-B0D1-33ACE8BC8D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72225" y="1857086"/>
            <a:ext cx="5819775" cy="42291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Введение в верификацию процессорных 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Верификация процессорных ядер</a:t>
            </a:r>
            <a:endParaRPr lang="ru-RU" sz="2800" b="1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D258575-26ED-442D-8AE9-10C1E83226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3403" y="2207834"/>
            <a:ext cx="10041868" cy="7297200"/>
          </a:xfrm>
          <a:prstGeom prst="rect">
            <a:avLst/>
          </a:prstGeom>
        </p:spPr>
      </p:pic>
      <p:cxnSp>
        <p:nvCxnSpPr>
          <p:cNvPr id="10" name="Прямая со стрелкой 9">
            <a:extLst>
              <a:ext uri="{FF2B5EF4-FFF2-40B4-BE49-F238E27FC236}">
                <a16:creationId xmlns:a16="http://schemas.microsoft.com/office/drawing/2014/main" id="{3298FB6A-76C0-4D9F-A976-BD969AC16F33}"/>
              </a:ext>
            </a:extLst>
          </p:cNvPr>
          <p:cNvCxnSpPr>
            <a:cxnSpLocks/>
          </p:cNvCxnSpPr>
          <p:nvPr/>
        </p:nvCxnSpPr>
        <p:spPr>
          <a:xfrm flipV="1">
            <a:off x="3169193" y="3289300"/>
            <a:ext cx="522879" cy="29743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756D2C7-CCD4-4CCF-AF64-0312431B6878}"/>
              </a:ext>
            </a:extLst>
          </p:cNvPr>
          <p:cNvSpPr txBox="1"/>
          <p:nvPr/>
        </p:nvSpPr>
        <p:spPr>
          <a:xfrm>
            <a:off x="4249120" y="4881104"/>
            <a:ext cx="1636858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µArch</a:t>
            </a:r>
            <a:br>
              <a:rPr lang="ru-RU" sz="3200" dirty="0"/>
            </a:br>
            <a:r>
              <a:rPr lang="ru-RU" sz="1400" dirty="0"/>
              <a:t>Микроархитектура</a:t>
            </a:r>
            <a:endParaRPr lang="ru-RU" dirty="0"/>
          </a:p>
        </p:txBody>
      </p:sp>
      <p:cxnSp>
        <p:nvCxnSpPr>
          <p:cNvPr id="18" name="Прямая со стрелкой 17">
            <a:extLst>
              <a:ext uri="{FF2B5EF4-FFF2-40B4-BE49-F238E27FC236}">
                <a16:creationId xmlns:a16="http://schemas.microsoft.com/office/drawing/2014/main" id="{46A0C50E-FB62-44A4-A36C-ADC09D34D15C}"/>
              </a:ext>
            </a:extLst>
          </p:cNvPr>
          <p:cNvCxnSpPr>
            <a:cxnSpLocks/>
          </p:cNvCxnSpPr>
          <p:nvPr/>
        </p:nvCxnSpPr>
        <p:spPr>
          <a:xfrm>
            <a:off x="3169192" y="4881104"/>
            <a:ext cx="522879" cy="29743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A705E6A8-3C3D-4121-BFF6-5CBFBF43CD43}"/>
              </a:ext>
            </a:extLst>
          </p:cNvPr>
          <p:cNvSpPr txBox="1"/>
          <p:nvPr/>
        </p:nvSpPr>
        <p:spPr>
          <a:xfrm>
            <a:off x="3879307" y="2889190"/>
            <a:ext cx="2376484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ISA</a:t>
            </a:r>
            <a:br>
              <a:rPr lang="en-US" sz="3200" dirty="0"/>
            </a:br>
            <a:r>
              <a:rPr lang="ru-RU" sz="1400" dirty="0"/>
              <a:t>Архитектура</a:t>
            </a:r>
            <a:r>
              <a:rPr lang="en-US" sz="1400" dirty="0"/>
              <a:t> </a:t>
            </a:r>
            <a:r>
              <a:rPr lang="ru-RU" sz="1400" dirty="0"/>
              <a:t>Набора Команд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005AB83-BA3D-4B26-908E-C54DC28165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72226" y="-113360"/>
            <a:ext cx="5819775" cy="422910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76BA92AA-3A1B-42B3-B2F1-42C2218DFD9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2990" y="2610213"/>
            <a:ext cx="2917516" cy="578810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E27B3F7C-A1BC-4236-B045-8E1B990754A9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8225" y="3209045"/>
            <a:ext cx="2127046" cy="76259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1FF93DF-6E71-47D7-B1FC-415B92756ADD}"/>
              </a:ext>
            </a:extLst>
          </p:cNvPr>
          <p:cNvSpPr txBox="1"/>
          <p:nvPr/>
        </p:nvSpPr>
        <p:spPr>
          <a:xfrm>
            <a:off x="7929146" y="5081158"/>
            <a:ext cx="30852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000" dirty="0"/>
              <a:t>Внутренняя документация</a:t>
            </a:r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31176696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AB4FC35-9D95-444E-8665-C0799BE411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86757" y="3216875"/>
            <a:ext cx="4508189" cy="3276000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E23A082D-5B54-4529-A4B7-DB3DFACCF5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41904" y="3216875"/>
            <a:ext cx="4508189" cy="3276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Введение в верификацию процессорных 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Верификация процессорных ядер</a:t>
            </a:r>
            <a:endParaRPr lang="ru-RU" sz="2800" b="1" dirty="0"/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EE9F5BA1-15B1-4066-833B-445A62C99AC8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ru-RU" sz="2400" b="1" dirty="0">
              <a:solidFill>
                <a:srgbClr val="6A57A1"/>
              </a:solidFill>
            </a:endParaRPr>
          </a:p>
          <a:p>
            <a:pPr marL="0" indent="0">
              <a:buNone/>
            </a:pPr>
            <a:r>
              <a:rPr lang="ru-RU" sz="2400" b="1" dirty="0">
                <a:solidFill>
                  <a:srgbClr val="6A57A1"/>
                </a:solidFill>
              </a:rPr>
              <a:t>Верификация процессорного ядра</a:t>
            </a:r>
            <a:r>
              <a:rPr lang="ru-RU" sz="2400" b="1" dirty="0">
                <a:solidFill>
                  <a:srgbClr val="E54F40"/>
                </a:solidFill>
              </a:rPr>
              <a:t> </a:t>
            </a:r>
            <a:r>
              <a:rPr lang="ru-RU" sz="2400" dirty="0"/>
              <a:t>– процесс обоснованного доказательства корректной работы ядра в рамках представленной на него спецификации.</a:t>
            </a:r>
          </a:p>
        </p:txBody>
      </p:sp>
      <p:cxnSp>
        <p:nvCxnSpPr>
          <p:cNvPr id="19" name="Прямая со стрелкой 18">
            <a:extLst>
              <a:ext uri="{FF2B5EF4-FFF2-40B4-BE49-F238E27FC236}">
                <a16:creationId xmlns:a16="http://schemas.microsoft.com/office/drawing/2014/main" id="{2BF78373-9C43-4E30-B0FD-F2FFEAEBC08B}"/>
              </a:ext>
            </a:extLst>
          </p:cNvPr>
          <p:cNvCxnSpPr>
            <a:cxnSpLocks/>
          </p:cNvCxnSpPr>
          <p:nvPr/>
        </p:nvCxnSpPr>
        <p:spPr>
          <a:xfrm>
            <a:off x="2984654" y="5772150"/>
            <a:ext cx="399896" cy="0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5CC9EB8-D7DC-40DA-9FFB-853163C3AA0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52675" y="3290571"/>
            <a:ext cx="4508189" cy="3276000"/>
          </a:xfrm>
          <a:prstGeom prst="rect">
            <a:avLst/>
          </a:prstGeom>
        </p:spPr>
      </p:pic>
      <p:sp>
        <p:nvSpPr>
          <p:cNvPr id="15" name="Полилиния: фигура 14">
            <a:extLst>
              <a:ext uri="{FF2B5EF4-FFF2-40B4-BE49-F238E27FC236}">
                <a16:creationId xmlns:a16="http://schemas.microsoft.com/office/drawing/2014/main" id="{D297AEEE-BB5D-4C25-B92C-46D5F8D096AF}"/>
              </a:ext>
            </a:extLst>
          </p:cNvPr>
          <p:cNvSpPr/>
          <p:nvPr/>
        </p:nvSpPr>
        <p:spPr>
          <a:xfrm>
            <a:off x="5334000" y="5486400"/>
            <a:ext cx="1463040" cy="502920"/>
          </a:xfrm>
          <a:custGeom>
            <a:avLst/>
            <a:gdLst>
              <a:gd name="connsiteX0" fmla="*/ 0 w 1463040"/>
              <a:gd name="connsiteY0" fmla="*/ 502920 h 502920"/>
              <a:gd name="connsiteX1" fmla="*/ 853440 w 1463040"/>
              <a:gd name="connsiteY1" fmla="*/ 411480 h 502920"/>
              <a:gd name="connsiteX2" fmla="*/ 1463040 w 1463040"/>
              <a:gd name="connsiteY2" fmla="*/ 0 h 502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63040" h="502920">
                <a:moveTo>
                  <a:pt x="0" y="502920"/>
                </a:moveTo>
                <a:cubicBezTo>
                  <a:pt x="304800" y="499110"/>
                  <a:pt x="609600" y="495300"/>
                  <a:pt x="853440" y="411480"/>
                </a:cubicBezTo>
                <a:cubicBezTo>
                  <a:pt x="1097280" y="327660"/>
                  <a:pt x="1280160" y="163830"/>
                  <a:pt x="1463040" y="0"/>
                </a:cubicBezTo>
              </a:path>
            </a:pathLst>
          </a:cu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Полилиния: фигура 17">
            <a:extLst>
              <a:ext uri="{FF2B5EF4-FFF2-40B4-BE49-F238E27FC236}">
                <a16:creationId xmlns:a16="http://schemas.microsoft.com/office/drawing/2014/main" id="{88BA6061-0C64-4D28-ACA0-1200CD036E7D}"/>
              </a:ext>
            </a:extLst>
          </p:cNvPr>
          <p:cNvSpPr/>
          <p:nvPr/>
        </p:nvSpPr>
        <p:spPr>
          <a:xfrm>
            <a:off x="4808220" y="3679833"/>
            <a:ext cx="2674620" cy="808347"/>
          </a:xfrm>
          <a:custGeom>
            <a:avLst/>
            <a:gdLst>
              <a:gd name="connsiteX0" fmla="*/ 0 w 2674620"/>
              <a:gd name="connsiteY0" fmla="*/ 122547 h 808347"/>
              <a:gd name="connsiteX1" fmla="*/ 434340 w 2674620"/>
              <a:gd name="connsiteY1" fmla="*/ 31107 h 808347"/>
              <a:gd name="connsiteX2" fmla="*/ 914400 w 2674620"/>
              <a:gd name="connsiteY2" fmla="*/ 627 h 808347"/>
              <a:gd name="connsiteX3" fmla="*/ 1455420 w 2674620"/>
              <a:gd name="connsiteY3" fmla="*/ 53967 h 808347"/>
              <a:gd name="connsiteX4" fmla="*/ 2087880 w 2674620"/>
              <a:gd name="connsiteY4" fmla="*/ 320667 h 808347"/>
              <a:gd name="connsiteX5" fmla="*/ 2674620 w 2674620"/>
              <a:gd name="connsiteY5" fmla="*/ 808347 h 8083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74620" h="808347">
                <a:moveTo>
                  <a:pt x="0" y="122547"/>
                </a:moveTo>
                <a:cubicBezTo>
                  <a:pt x="140970" y="86987"/>
                  <a:pt x="281940" y="51427"/>
                  <a:pt x="434340" y="31107"/>
                </a:cubicBezTo>
                <a:cubicBezTo>
                  <a:pt x="586740" y="10787"/>
                  <a:pt x="744220" y="-3183"/>
                  <a:pt x="914400" y="627"/>
                </a:cubicBezTo>
                <a:cubicBezTo>
                  <a:pt x="1084580" y="4437"/>
                  <a:pt x="1259840" y="627"/>
                  <a:pt x="1455420" y="53967"/>
                </a:cubicBezTo>
                <a:cubicBezTo>
                  <a:pt x="1651000" y="107307"/>
                  <a:pt x="1884680" y="194937"/>
                  <a:pt x="2087880" y="320667"/>
                </a:cubicBezTo>
                <a:cubicBezTo>
                  <a:pt x="2291080" y="446397"/>
                  <a:pt x="2482850" y="627372"/>
                  <a:pt x="2674620" y="808347"/>
                </a:cubicBezTo>
              </a:path>
            </a:pathLst>
          </a:cu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1" name="Прямая со стрелкой 20">
            <a:extLst>
              <a:ext uri="{FF2B5EF4-FFF2-40B4-BE49-F238E27FC236}">
                <a16:creationId xmlns:a16="http://schemas.microsoft.com/office/drawing/2014/main" id="{2FC5D364-57FE-4C7C-8CB0-C2CED8A530F1}"/>
              </a:ext>
            </a:extLst>
          </p:cNvPr>
          <p:cNvCxnSpPr>
            <a:cxnSpLocks/>
          </p:cNvCxnSpPr>
          <p:nvPr/>
        </p:nvCxnSpPr>
        <p:spPr>
          <a:xfrm>
            <a:off x="7419977" y="4427873"/>
            <a:ext cx="86677" cy="9715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 стрелкой 21">
            <a:extLst>
              <a:ext uri="{FF2B5EF4-FFF2-40B4-BE49-F238E27FC236}">
                <a16:creationId xmlns:a16="http://schemas.microsoft.com/office/drawing/2014/main" id="{5A90217B-4A34-48DC-97CE-FAD4B8A5E1CF}"/>
              </a:ext>
            </a:extLst>
          </p:cNvPr>
          <p:cNvCxnSpPr>
            <a:cxnSpLocks/>
          </p:cNvCxnSpPr>
          <p:nvPr/>
        </p:nvCxnSpPr>
        <p:spPr>
          <a:xfrm flipV="1">
            <a:off x="6751102" y="5438537"/>
            <a:ext cx="76633" cy="9572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 стрелкой 24">
            <a:extLst>
              <a:ext uri="{FF2B5EF4-FFF2-40B4-BE49-F238E27FC236}">
                <a16:creationId xmlns:a16="http://schemas.microsoft.com/office/drawing/2014/main" id="{A769327E-4E4E-4B26-9A99-DD3E9781BB3F}"/>
              </a:ext>
            </a:extLst>
          </p:cNvPr>
          <p:cNvCxnSpPr>
            <a:cxnSpLocks/>
          </p:cNvCxnSpPr>
          <p:nvPr/>
        </p:nvCxnSpPr>
        <p:spPr>
          <a:xfrm>
            <a:off x="3298068" y="5772150"/>
            <a:ext cx="11664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815AF8DA-C6E4-44D6-89F2-01A2C7CE2F9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493156" y="3253723"/>
            <a:ext cx="4508189" cy="3276000"/>
          </a:xfrm>
          <a:prstGeom prst="rect">
            <a:avLst/>
          </a:prstGeom>
        </p:spPr>
      </p:pic>
      <p:cxnSp>
        <p:nvCxnSpPr>
          <p:cNvPr id="20" name="Прямая со стрелкой 19">
            <a:extLst>
              <a:ext uri="{FF2B5EF4-FFF2-40B4-BE49-F238E27FC236}">
                <a16:creationId xmlns:a16="http://schemas.microsoft.com/office/drawing/2014/main" id="{CBB559CD-5D2A-4F35-84D5-C9816EE10B7A}"/>
              </a:ext>
            </a:extLst>
          </p:cNvPr>
          <p:cNvCxnSpPr>
            <a:cxnSpLocks/>
          </p:cNvCxnSpPr>
          <p:nvPr/>
        </p:nvCxnSpPr>
        <p:spPr>
          <a:xfrm>
            <a:off x="2984654" y="3981450"/>
            <a:ext cx="771632" cy="0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 стрелкой 22">
            <a:extLst>
              <a:ext uri="{FF2B5EF4-FFF2-40B4-BE49-F238E27FC236}">
                <a16:creationId xmlns:a16="http://schemas.microsoft.com/office/drawing/2014/main" id="{D6CC7799-A766-4EF5-865B-50E1925DCF59}"/>
              </a:ext>
            </a:extLst>
          </p:cNvPr>
          <p:cNvCxnSpPr>
            <a:cxnSpLocks/>
          </p:cNvCxnSpPr>
          <p:nvPr/>
        </p:nvCxnSpPr>
        <p:spPr>
          <a:xfrm>
            <a:off x="3669804" y="3981450"/>
            <a:ext cx="11664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89304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E23A082D-5B54-4529-A4B7-DB3DFACCF5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11816" y="3216875"/>
            <a:ext cx="4508189" cy="3276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Введение в верификацию процессорных 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Верификация процессорных ядер</a:t>
            </a:r>
            <a:endParaRPr lang="ru-RU" sz="2800" b="1" dirty="0"/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EE9F5BA1-15B1-4066-833B-445A62C99AC8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ru-RU" sz="2400" b="1" dirty="0">
              <a:solidFill>
                <a:srgbClr val="6A57A1"/>
              </a:solidFill>
            </a:endParaRPr>
          </a:p>
          <a:p>
            <a:pPr marL="0" indent="0">
              <a:buNone/>
            </a:pPr>
            <a:r>
              <a:rPr lang="ru-RU" sz="2400" b="1" dirty="0">
                <a:solidFill>
                  <a:srgbClr val="6A57A1"/>
                </a:solidFill>
              </a:rPr>
              <a:t>Верификация процессорного ядра</a:t>
            </a:r>
            <a:r>
              <a:rPr lang="ru-RU" sz="2400" b="1" dirty="0">
                <a:solidFill>
                  <a:srgbClr val="E54F40"/>
                </a:solidFill>
              </a:rPr>
              <a:t> </a:t>
            </a:r>
            <a:r>
              <a:rPr lang="ru-RU" sz="2400" dirty="0"/>
              <a:t>– процесс обоснованного доказательства корректной работы ядра в рамках представленной на него спецификации.</a:t>
            </a:r>
          </a:p>
        </p:txBody>
      </p:sp>
      <p:cxnSp>
        <p:nvCxnSpPr>
          <p:cNvPr id="19" name="Прямая со стрелкой 18">
            <a:extLst>
              <a:ext uri="{FF2B5EF4-FFF2-40B4-BE49-F238E27FC236}">
                <a16:creationId xmlns:a16="http://schemas.microsoft.com/office/drawing/2014/main" id="{2BF78373-9C43-4E30-B0FD-F2FFEAEBC08B}"/>
              </a:ext>
            </a:extLst>
          </p:cNvPr>
          <p:cNvCxnSpPr>
            <a:cxnSpLocks/>
          </p:cNvCxnSpPr>
          <p:nvPr/>
        </p:nvCxnSpPr>
        <p:spPr>
          <a:xfrm>
            <a:off x="6354566" y="5772150"/>
            <a:ext cx="399896" cy="0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5CC9EB8-D7DC-40DA-9FFB-853163C3AA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822587" y="3290571"/>
            <a:ext cx="4508189" cy="3276000"/>
          </a:xfrm>
          <a:prstGeom prst="rect">
            <a:avLst/>
          </a:prstGeom>
        </p:spPr>
      </p:pic>
      <p:sp>
        <p:nvSpPr>
          <p:cNvPr id="15" name="Полилиния: фигура 14">
            <a:extLst>
              <a:ext uri="{FF2B5EF4-FFF2-40B4-BE49-F238E27FC236}">
                <a16:creationId xmlns:a16="http://schemas.microsoft.com/office/drawing/2014/main" id="{D297AEEE-BB5D-4C25-B92C-46D5F8D096AF}"/>
              </a:ext>
            </a:extLst>
          </p:cNvPr>
          <p:cNvSpPr/>
          <p:nvPr/>
        </p:nvSpPr>
        <p:spPr>
          <a:xfrm>
            <a:off x="8703912" y="5486400"/>
            <a:ext cx="1463040" cy="502920"/>
          </a:xfrm>
          <a:custGeom>
            <a:avLst/>
            <a:gdLst>
              <a:gd name="connsiteX0" fmla="*/ 0 w 1463040"/>
              <a:gd name="connsiteY0" fmla="*/ 502920 h 502920"/>
              <a:gd name="connsiteX1" fmla="*/ 853440 w 1463040"/>
              <a:gd name="connsiteY1" fmla="*/ 411480 h 502920"/>
              <a:gd name="connsiteX2" fmla="*/ 1463040 w 1463040"/>
              <a:gd name="connsiteY2" fmla="*/ 0 h 502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63040" h="502920">
                <a:moveTo>
                  <a:pt x="0" y="502920"/>
                </a:moveTo>
                <a:cubicBezTo>
                  <a:pt x="304800" y="499110"/>
                  <a:pt x="609600" y="495300"/>
                  <a:pt x="853440" y="411480"/>
                </a:cubicBezTo>
                <a:cubicBezTo>
                  <a:pt x="1097280" y="327660"/>
                  <a:pt x="1280160" y="163830"/>
                  <a:pt x="1463040" y="0"/>
                </a:cubicBezTo>
              </a:path>
            </a:pathLst>
          </a:cu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Полилиния: фигура 17">
            <a:extLst>
              <a:ext uri="{FF2B5EF4-FFF2-40B4-BE49-F238E27FC236}">
                <a16:creationId xmlns:a16="http://schemas.microsoft.com/office/drawing/2014/main" id="{88BA6061-0C64-4D28-ACA0-1200CD036E7D}"/>
              </a:ext>
            </a:extLst>
          </p:cNvPr>
          <p:cNvSpPr/>
          <p:nvPr/>
        </p:nvSpPr>
        <p:spPr>
          <a:xfrm>
            <a:off x="8178132" y="3679833"/>
            <a:ext cx="2674620" cy="808347"/>
          </a:xfrm>
          <a:custGeom>
            <a:avLst/>
            <a:gdLst>
              <a:gd name="connsiteX0" fmla="*/ 0 w 2674620"/>
              <a:gd name="connsiteY0" fmla="*/ 122547 h 808347"/>
              <a:gd name="connsiteX1" fmla="*/ 434340 w 2674620"/>
              <a:gd name="connsiteY1" fmla="*/ 31107 h 808347"/>
              <a:gd name="connsiteX2" fmla="*/ 914400 w 2674620"/>
              <a:gd name="connsiteY2" fmla="*/ 627 h 808347"/>
              <a:gd name="connsiteX3" fmla="*/ 1455420 w 2674620"/>
              <a:gd name="connsiteY3" fmla="*/ 53967 h 808347"/>
              <a:gd name="connsiteX4" fmla="*/ 2087880 w 2674620"/>
              <a:gd name="connsiteY4" fmla="*/ 320667 h 808347"/>
              <a:gd name="connsiteX5" fmla="*/ 2674620 w 2674620"/>
              <a:gd name="connsiteY5" fmla="*/ 808347 h 8083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74620" h="808347">
                <a:moveTo>
                  <a:pt x="0" y="122547"/>
                </a:moveTo>
                <a:cubicBezTo>
                  <a:pt x="140970" y="86987"/>
                  <a:pt x="281940" y="51427"/>
                  <a:pt x="434340" y="31107"/>
                </a:cubicBezTo>
                <a:cubicBezTo>
                  <a:pt x="586740" y="10787"/>
                  <a:pt x="744220" y="-3183"/>
                  <a:pt x="914400" y="627"/>
                </a:cubicBezTo>
                <a:cubicBezTo>
                  <a:pt x="1084580" y="4437"/>
                  <a:pt x="1259840" y="627"/>
                  <a:pt x="1455420" y="53967"/>
                </a:cubicBezTo>
                <a:cubicBezTo>
                  <a:pt x="1651000" y="107307"/>
                  <a:pt x="1884680" y="194937"/>
                  <a:pt x="2087880" y="320667"/>
                </a:cubicBezTo>
                <a:cubicBezTo>
                  <a:pt x="2291080" y="446397"/>
                  <a:pt x="2482850" y="627372"/>
                  <a:pt x="2674620" y="808347"/>
                </a:cubicBezTo>
              </a:path>
            </a:pathLst>
          </a:cu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1" name="Прямая со стрелкой 20">
            <a:extLst>
              <a:ext uri="{FF2B5EF4-FFF2-40B4-BE49-F238E27FC236}">
                <a16:creationId xmlns:a16="http://schemas.microsoft.com/office/drawing/2014/main" id="{2FC5D364-57FE-4C7C-8CB0-C2CED8A530F1}"/>
              </a:ext>
            </a:extLst>
          </p:cNvPr>
          <p:cNvCxnSpPr>
            <a:cxnSpLocks/>
          </p:cNvCxnSpPr>
          <p:nvPr/>
        </p:nvCxnSpPr>
        <p:spPr>
          <a:xfrm>
            <a:off x="10789889" y="4427873"/>
            <a:ext cx="86677" cy="9715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 стрелкой 21">
            <a:extLst>
              <a:ext uri="{FF2B5EF4-FFF2-40B4-BE49-F238E27FC236}">
                <a16:creationId xmlns:a16="http://schemas.microsoft.com/office/drawing/2014/main" id="{5A90217B-4A34-48DC-97CE-FAD4B8A5E1CF}"/>
              </a:ext>
            </a:extLst>
          </p:cNvPr>
          <p:cNvCxnSpPr>
            <a:cxnSpLocks/>
          </p:cNvCxnSpPr>
          <p:nvPr/>
        </p:nvCxnSpPr>
        <p:spPr>
          <a:xfrm flipV="1">
            <a:off x="10121014" y="5438537"/>
            <a:ext cx="76633" cy="9572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 стрелкой 24">
            <a:extLst>
              <a:ext uri="{FF2B5EF4-FFF2-40B4-BE49-F238E27FC236}">
                <a16:creationId xmlns:a16="http://schemas.microsoft.com/office/drawing/2014/main" id="{A769327E-4E4E-4B26-9A99-DD3E9781BB3F}"/>
              </a:ext>
            </a:extLst>
          </p:cNvPr>
          <p:cNvCxnSpPr>
            <a:cxnSpLocks/>
          </p:cNvCxnSpPr>
          <p:nvPr/>
        </p:nvCxnSpPr>
        <p:spPr>
          <a:xfrm>
            <a:off x="6667980" y="5772150"/>
            <a:ext cx="11664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815AF8DA-C6E4-44D6-89F2-01A2C7CE2F9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863068" y="3253723"/>
            <a:ext cx="4508189" cy="3276000"/>
          </a:xfrm>
          <a:prstGeom prst="rect">
            <a:avLst/>
          </a:prstGeom>
        </p:spPr>
      </p:pic>
      <p:cxnSp>
        <p:nvCxnSpPr>
          <p:cNvPr id="20" name="Прямая со стрелкой 19">
            <a:extLst>
              <a:ext uri="{FF2B5EF4-FFF2-40B4-BE49-F238E27FC236}">
                <a16:creationId xmlns:a16="http://schemas.microsoft.com/office/drawing/2014/main" id="{CBB559CD-5D2A-4F35-84D5-C9816EE10B7A}"/>
              </a:ext>
            </a:extLst>
          </p:cNvPr>
          <p:cNvCxnSpPr>
            <a:cxnSpLocks/>
          </p:cNvCxnSpPr>
          <p:nvPr/>
        </p:nvCxnSpPr>
        <p:spPr>
          <a:xfrm>
            <a:off x="6354566" y="3981450"/>
            <a:ext cx="771632" cy="0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 стрелкой 22">
            <a:extLst>
              <a:ext uri="{FF2B5EF4-FFF2-40B4-BE49-F238E27FC236}">
                <a16:creationId xmlns:a16="http://schemas.microsoft.com/office/drawing/2014/main" id="{D6CC7799-A766-4EF5-865B-50E1925DCF59}"/>
              </a:ext>
            </a:extLst>
          </p:cNvPr>
          <p:cNvCxnSpPr>
            <a:cxnSpLocks/>
          </p:cNvCxnSpPr>
          <p:nvPr/>
        </p:nvCxnSpPr>
        <p:spPr>
          <a:xfrm>
            <a:off x="7039716" y="3981450"/>
            <a:ext cx="11664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DAD6F489-9364-4225-B32C-CC3003732F3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980185" y="3216875"/>
            <a:ext cx="4508189" cy="3276000"/>
          </a:xfrm>
          <a:prstGeom prst="rect">
            <a:avLst/>
          </a:prstGeom>
        </p:spPr>
      </p:pic>
      <p:graphicFrame>
        <p:nvGraphicFramePr>
          <p:cNvPr id="32" name="Таблица 31">
            <a:extLst>
              <a:ext uri="{FF2B5EF4-FFF2-40B4-BE49-F238E27FC236}">
                <a16:creationId xmlns:a16="http://schemas.microsoft.com/office/drawing/2014/main" id="{9EDFD01C-1A48-4678-B805-91A802EDB5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3235280"/>
              </p:ext>
            </p:extLst>
          </p:nvPr>
        </p:nvGraphicFramePr>
        <p:xfrm>
          <a:off x="9325064" y="2947790"/>
          <a:ext cx="4257100" cy="37451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57100">
                  <a:extLst>
                    <a:ext uri="{9D8B030D-6E8A-4147-A177-3AD203B41FA5}">
                      <a16:colId xmlns:a16="http://schemas.microsoft.com/office/drawing/2014/main" val="2152255588"/>
                    </a:ext>
                  </a:extLst>
                </a:gridCol>
              </a:tblGrid>
              <a:tr h="374511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34879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482327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1A593A2-C49F-466B-B0A3-BDF4B3265B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37600" y="3218400"/>
            <a:ext cx="6884027" cy="3276000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E23A082D-5B54-4529-A4B7-DB3DFACCF5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11816" y="3216875"/>
            <a:ext cx="4508189" cy="3276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Введение в верификацию процессорных 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Верификация процессорных ядер</a:t>
            </a:r>
            <a:endParaRPr lang="ru-RU" sz="2800" b="1" dirty="0"/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EE9F5BA1-15B1-4066-833B-445A62C99AC8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ru-RU" sz="2400" b="1" dirty="0">
              <a:solidFill>
                <a:srgbClr val="6A57A1"/>
              </a:solidFill>
            </a:endParaRPr>
          </a:p>
          <a:p>
            <a:pPr marL="0" indent="0">
              <a:buNone/>
            </a:pPr>
            <a:r>
              <a:rPr lang="ru-RU" sz="2400" b="1" dirty="0">
                <a:solidFill>
                  <a:srgbClr val="6A57A1"/>
                </a:solidFill>
              </a:rPr>
              <a:t>Верификация процессорного ядра</a:t>
            </a:r>
            <a:r>
              <a:rPr lang="ru-RU" sz="2400" b="1" dirty="0">
                <a:solidFill>
                  <a:srgbClr val="E54F40"/>
                </a:solidFill>
              </a:rPr>
              <a:t> </a:t>
            </a:r>
            <a:r>
              <a:rPr lang="ru-RU" sz="2400" dirty="0"/>
              <a:t>– процесс обоснованного доказательства корректной работы ядра в рамках представленной на него спецификации.</a:t>
            </a:r>
          </a:p>
        </p:txBody>
      </p:sp>
      <p:cxnSp>
        <p:nvCxnSpPr>
          <p:cNvPr id="19" name="Прямая со стрелкой 18">
            <a:extLst>
              <a:ext uri="{FF2B5EF4-FFF2-40B4-BE49-F238E27FC236}">
                <a16:creationId xmlns:a16="http://schemas.microsoft.com/office/drawing/2014/main" id="{2BF78373-9C43-4E30-B0FD-F2FFEAEBC08B}"/>
              </a:ext>
            </a:extLst>
          </p:cNvPr>
          <p:cNvCxnSpPr>
            <a:cxnSpLocks/>
          </p:cNvCxnSpPr>
          <p:nvPr/>
        </p:nvCxnSpPr>
        <p:spPr>
          <a:xfrm>
            <a:off x="6354566" y="5772150"/>
            <a:ext cx="399896" cy="0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5CC9EB8-D7DC-40DA-9FFB-853163C3AA0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822587" y="3290571"/>
            <a:ext cx="4508189" cy="3276000"/>
          </a:xfrm>
          <a:prstGeom prst="rect">
            <a:avLst/>
          </a:prstGeom>
        </p:spPr>
      </p:pic>
      <p:sp>
        <p:nvSpPr>
          <p:cNvPr id="15" name="Полилиния: фигура 14">
            <a:extLst>
              <a:ext uri="{FF2B5EF4-FFF2-40B4-BE49-F238E27FC236}">
                <a16:creationId xmlns:a16="http://schemas.microsoft.com/office/drawing/2014/main" id="{D297AEEE-BB5D-4C25-B92C-46D5F8D096AF}"/>
              </a:ext>
            </a:extLst>
          </p:cNvPr>
          <p:cNvSpPr/>
          <p:nvPr/>
        </p:nvSpPr>
        <p:spPr>
          <a:xfrm>
            <a:off x="8703912" y="5486400"/>
            <a:ext cx="1463040" cy="502920"/>
          </a:xfrm>
          <a:custGeom>
            <a:avLst/>
            <a:gdLst>
              <a:gd name="connsiteX0" fmla="*/ 0 w 1463040"/>
              <a:gd name="connsiteY0" fmla="*/ 502920 h 502920"/>
              <a:gd name="connsiteX1" fmla="*/ 853440 w 1463040"/>
              <a:gd name="connsiteY1" fmla="*/ 411480 h 502920"/>
              <a:gd name="connsiteX2" fmla="*/ 1463040 w 1463040"/>
              <a:gd name="connsiteY2" fmla="*/ 0 h 502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63040" h="502920">
                <a:moveTo>
                  <a:pt x="0" y="502920"/>
                </a:moveTo>
                <a:cubicBezTo>
                  <a:pt x="304800" y="499110"/>
                  <a:pt x="609600" y="495300"/>
                  <a:pt x="853440" y="411480"/>
                </a:cubicBezTo>
                <a:cubicBezTo>
                  <a:pt x="1097280" y="327660"/>
                  <a:pt x="1280160" y="163830"/>
                  <a:pt x="1463040" y="0"/>
                </a:cubicBezTo>
              </a:path>
            </a:pathLst>
          </a:cu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Полилиния: фигура 17">
            <a:extLst>
              <a:ext uri="{FF2B5EF4-FFF2-40B4-BE49-F238E27FC236}">
                <a16:creationId xmlns:a16="http://schemas.microsoft.com/office/drawing/2014/main" id="{88BA6061-0C64-4D28-ACA0-1200CD036E7D}"/>
              </a:ext>
            </a:extLst>
          </p:cNvPr>
          <p:cNvSpPr/>
          <p:nvPr/>
        </p:nvSpPr>
        <p:spPr>
          <a:xfrm>
            <a:off x="8178132" y="3679833"/>
            <a:ext cx="2674620" cy="808347"/>
          </a:xfrm>
          <a:custGeom>
            <a:avLst/>
            <a:gdLst>
              <a:gd name="connsiteX0" fmla="*/ 0 w 2674620"/>
              <a:gd name="connsiteY0" fmla="*/ 122547 h 808347"/>
              <a:gd name="connsiteX1" fmla="*/ 434340 w 2674620"/>
              <a:gd name="connsiteY1" fmla="*/ 31107 h 808347"/>
              <a:gd name="connsiteX2" fmla="*/ 914400 w 2674620"/>
              <a:gd name="connsiteY2" fmla="*/ 627 h 808347"/>
              <a:gd name="connsiteX3" fmla="*/ 1455420 w 2674620"/>
              <a:gd name="connsiteY3" fmla="*/ 53967 h 808347"/>
              <a:gd name="connsiteX4" fmla="*/ 2087880 w 2674620"/>
              <a:gd name="connsiteY4" fmla="*/ 320667 h 808347"/>
              <a:gd name="connsiteX5" fmla="*/ 2674620 w 2674620"/>
              <a:gd name="connsiteY5" fmla="*/ 808347 h 8083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74620" h="808347">
                <a:moveTo>
                  <a:pt x="0" y="122547"/>
                </a:moveTo>
                <a:cubicBezTo>
                  <a:pt x="140970" y="86987"/>
                  <a:pt x="281940" y="51427"/>
                  <a:pt x="434340" y="31107"/>
                </a:cubicBezTo>
                <a:cubicBezTo>
                  <a:pt x="586740" y="10787"/>
                  <a:pt x="744220" y="-3183"/>
                  <a:pt x="914400" y="627"/>
                </a:cubicBezTo>
                <a:cubicBezTo>
                  <a:pt x="1084580" y="4437"/>
                  <a:pt x="1259840" y="627"/>
                  <a:pt x="1455420" y="53967"/>
                </a:cubicBezTo>
                <a:cubicBezTo>
                  <a:pt x="1651000" y="107307"/>
                  <a:pt x="1884680" y="194937"/>
                  <a:pt x="2087880" y="320667"/>
                </a:cubicBezTo>
                <a:cubicBezTo>
                  <a:pt x="2291080" y="446397"/>
                  <a:pt x="2482850" y="627372"/>
                  <a:pt x="2674620" y="808347"/>
                </a:cubicBezTo>
              </a:path>
            </a:pathLst>
          </a:cu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1" name="Прямая со стрелкой 20">
            <a:extLst>
              <a:ext uri="{FF2B5EF4-FFF2-40B4-BE49-F238E27FC236}">
                <a16:creationId xmlns:a16="http://schemas.microsoft.com/office/drawing/2014/main" id="{2FC5D364-57FE-4C7C-8CB0-C2CED8A530F1}"/>
              </a:ext>
            </a:extLst>
          </p:cNvPr>
          <p:cNvCxnSpPr>
            <a:cxnSpLocks/>
          </p:cNvCxnSpPr>
          <p:nvPr/>
        </p:nvCxnSpPr>
        <p:spPr>
          <a:xfrm>
            <a:off x="10789889" y="4427873"/>
            <a:ext cx="86677" cy="9715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 стрелкой 21">
            <a:extLst>
              <a:ext uri="{FF2B5EF4-FFF2-40B4-BE49-F238E27FC236}">
                <a16:creationId xmlns:a16="http://schemas.microsoft.com/office/drawing/2014/main" id="{5A90217B-4A34-48DC-97CE-FAD4B8A5E1CF}"/>
              </a:ext>
            </a:extLst>
          </p:cNvPr>
          <p:cNvCxnSpPr>
            <a:cxnSpLocks/>
          </p:cNvCxnSpPr>
          <p:nvPr/>
        </p:nvCxnSpPr>
        <p:spPr>
          <a:xfrm flipV="1">
            <a:off x="10121014" y="5438537"/>
            <a:ext cx="76633" cy="9572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 стрелкой 24">
            <a:extLst>
              <a:ext uri="{FF2B5EF4-FFF2-40B4-BE49-F238E27FC236}">
                <a16:creationId xmlns:a16="http://schemas.microsoft.com/office/drawing/2014/main" id="{A769327E-4E4E-4B26-9A99-DD3E9781BB3F}"/>
              </a:ext>
            </a:extLst>
          </p:cNvPr>
          <p:cNvCxnSpPr>
            <a:cxnSpLocks/>
          </p:cNvCxnSpPr>
          <p:nvPr/>
        </p:nvCxnSpPr>
        <p:spPr>
          <a:xfrm>
            <a:off x="6667980" y="5772150"/>
            <a:ext cx="11664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815AF8DA-C6E4-44D6-89F2-01A2C7CE2F9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863068" y="3253723"/>
            <a:ext cx="4508189" cy="3276000"/>
          </a:xfrm>
          <a:prstGeom prst="rect">
            <a:avLst/>
          </a:prstGeom>
        </p:spPr>
      </p:pic>
      <p:cxnSp>
        <p:nvCxnSpPr>
          <p:cNvPr id="20" name="Прямая со стрелкой 19">
            <a:extLst>
              <a:ext uri="{FF2B5EF4-FFF2-40B4-BE49-F238E27FC236}">
                <a16:creationId xmlns:a16="http://schemas.microsoft.com/office/drawing/2014/main" id="{CBB559CD-5D2A-4F35-84D5-C9816EE10B7A}"/>
              </a:ext>
            </a:extLst>
          </p:cNvPr>
          <p:cNvCxnSpPr>
            <a:cxnSpLocks/>
          </p:cNvCxnSpPr>
          <p:nvPr/>
        </p:nvCxnSpPr>
        <p:spPr>
          <a:xfrm>
            <a:off x="6354566" y="3981450"/>
            <a:ext cx="771632" cy="0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 стрелкой 22">
            <a:extLst>
              <a:ext uri="{FF2B5EF4-FFF2-40B4-BE49-F238E27FC236}">
                <a16:creationId xmlns:a16="http://schemas.microsoft.com/office/drawing/2014/main" id="{D6CC7799-A766-4EF5-865B-50E1925DCF59}"/>
              </a:ext>
            </a:extLst>
          </p:cNvPr>
          <p:cNvCxnSpPr>
            <a:cxnSpLocks/>
          </p:cNvCxnSpPr>
          <p:nvPr/>
        </p:nvCxnSpPr>
        <p:spPr>
          <a:xfrm>
            <a:off x="7039716" y="3981450"/>
            <a:ext cx="11664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Таблица 6">
            <a:extLst>
              <a:ext uri="{FF2B5EF4-FFF2-40B4-BE49-F238E27FC236}">
                <a16:creationId xmlns:a16="http://schemas.microsoft.com/office/drawing/2014/main" id="{33FB2B43-2096-485D-B0E2-142A401C8B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8221589"/>
              </p:ext>
            </p:extLst>
          </p:nvPr>
        </p:nvGraphicFramePr>
        <p:xfrm>
          <a:off x="9325064" y="2947790"/>
          <a:ext cx="4257100" cy="37451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57100">
                  <a:extLst>
                    <a:ext uri="{9D8B030D-6E8A-4147-A177-3AD203B41FA5}">
                      <a16:colId xmlns:a16="http://schemas.microsoft.com/office/drawing/2014/main" val="2152255588"/>
                    </a:ext>
                  </a:extLst>
                </a:gridCol>
              </a:tblGrid>
              <a:tr h="374511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34879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54675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Введение в верификацию процессорных 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Что такое верификация цифровых устройств</a:t>
            </a:r>
            <a:endParaRPr lang="ru-RU" sz="2800" b="1" dirty="0"/>
          </a:p>
        </p:txBody>
      </p:sp>
    </p:spTree>
    <p:extLst>
      <p:ext uri="{BB962C8B-B14F-4D97-AF65-F5344CB8AC3E}">
        <p14:creationId xmlns:p14="http://schemas.microsoft.com/office/powerpoint/2010/main" val="36324325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1A593A2-C49F-466B-B0A3-BDF4B3265B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37600" y="3218400"/>
            <a:ext cx="6884027" cy="3276000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E23A082D-5B54-4529-A4B7-DB3DFACCF5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11816" y="3216875"/>
            <a:ext cx="4508189" cy="3276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Введение в верификацию процессорных 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Верификация процессорных ядер</a:t>
            </a:r>
            <a:endParaRPr lang="ru-RU" sz="2800" b="1" dirty="0"/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EE9F5BA1-15B1-4066-833B-445A62C99AC8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ru-RU" sz="2400" b="1" dirty="0">
              <a:solidFill>
                <a:srgbClr val="6A57A1"/>
              </a:solidFill>
            </a:endParaRPr>
          </a:p>
          <a:p>
            <a:pPr marL="0" indent="0">
              <a:buNone/>
            </a:pPr>
            <a:r>
              <a:rPr lang="ru-RU" sz="2400" b="1" dirty="0">
                <a:solidFill>
                  <a:srgbClr val="6A57A1"/>
                </a:solidFill>
              </a:rPr>
              <a:t>Верификация процессорного ядра</a:t>
            </a:r>
            <a:r>
              <a:rPr lang="ru-RU" sz="2400" b="1" dirty="0">
                <a:solidFill>
                  <a:srgbClr val="E54F40"/>
                </a:solidFill>
              </a:rPr>
              <a:t> </a:t>
            </a:r>
            <a:r>
              <a:rPr lang="ru-RU" sz="2400" dirty="0"/>
              <a:t>– процесс обоснованного доказательства корректной работы ядра в рамках представленной на него спецификации.</a:t>
            </a:r>
          </a:p>
        </p:txBody>
      </p:sp>
      <p:cxnSp>
        <p:nvCxnSpPr>
          <p:cNvPr id="19" name="Прямая со стрелкой 18">
            <a:extLst>
              <a:ext uri="{FF2B5EF4-FFF2-40B4-BE49-F238E27FC236}">
                <a16:creationId xmlns:a16="http://schemas.microsoft.com/office/drawing/2014/main" id="{2BF78373-9C43-4E30-B0FD-F2FFEAEBC08B}"/>
              </a:ext>
            </a:extLst>
          </p:cNvPr>
          <p:cNvCxnSpPr>
            <a:cxnSpLocks/>
          </p:cNvCxnSpPr>
          <p:nvPr/>
        </p:nvCxnSpPr>
        <p:spPr>
          <a:xfrm>
            <a:off x="6354566" y="5772150"/>
            <a:ext cx="399896" cy="0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5CC9EB8-D7DC-40DA-9FFB-853163C3AA0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822587" y="3290571"/>
            <a:ext cx="4508189" cy="3276000"/>
          </a:xfrm>
          <a:prstGeom prst="rect">
            <a:avLst/>
          </a:prstGeom>
        </p:spPr>
      </p:pic>
      <p:sp>
        <p:nvSpPr>
          <p:cNvPr id="15" name="Полилиния: фигура 14">
            <a:extLst>
              <a:ext uri="{FF2B5EF4-FFF2-40B4-BE49-F238E27FC236}">
                <a16:creationId xmlns:a16="http://schemas.microsoft.com/office/drawing/2014/main" id="{D297AEEE-BB5D-4C25-B92C-46D5F8D096AF}"/>
              </a:ext>
            </a:extLst>
          </p:cNvPr>
          <p:cNvSpPr/>
          <p:nvPr/>
        </p:nvSpPr>
        <p:spPr>
          <a:xfrm>
            <a:off x="8703912" y="5486400"/>
            <a:ext cx="1463040" cy="502920"/>
          </a:xfrm>
          <a:custGeom>
            <a:avLst/>
            <a:gdLst>
              <a:gd name="connsiteX0" fmla="*/ 0 w 1463040"/>
              <a:gd name="connsiteY0" fmla="*/ 502920 h 502920"/>
              <a:gd name="connsiteX1" fmla="*/ 853440 w 1463040"/>
              <a:gd name="connsiteY1" fmla="*/ 411480 h 502920"/>
              <a:gd name="connsiteX2" fmla="*/ 1463040 w 1463040"/>
              <a:gd name="connsiteY2" fmla="*/ 0 h 502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63040" h="502920">
                <a:moveTo>
                  <a:pt x="0" y="502920"/>
                </a:moveTo>
                <a:cubicBezTo>
                  <a:pt x="304800" y="499110"/>
                  <a:pt x="609600" y="495300"/>
                  <a:pt x="853440" y="411480"/>
                </a:cubicBezTo>
                <a:cubicBezTo>
                  <a:pt x="1097280" y="327660"/>
                  <a:pt x="1280160" y="163830"/>
                  <a:pt x="1463040" y="0"/>
                </a:cubicBezTo>
              </a:path>
            </a:pathLst>
          </a:cu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Полилиния: фигура 17">
            <a:extLst>
              <a:ext uri="{FF2B5EF4-FFF2-40B4-BE49-F238E27FC236}">
                <a16:creationId xmlns:a16="http://schemas.microsoft.com/office/drawing/2014/main" id="{88BA6061-0C64-4D28-ACA0-1200CD036E7D}"/>
              </a:ext>
            </a:extLst>
          </p:cNvPr>
          <p:cNvSpPr/>
          <p:nvPr/>
        </p:nvSpPr>
        <p:spPr>
          <a:xfrm>
            <a:off x="8178132" y="3679833"/>
            <a:ext cx="2674620" cy="808347"/>
          </a:xfrm>
          <a:custGeom>
            <a:avLst/>
            <a:gdLst>
              <a:gd name="connsiteX0" fmla="*/ 0 w 2674620"/>
              <a:gd name="connsiteY0" fmla="*/ 122547 h 808347"/>
              <a:gd name="connsiteX1" fmla="*/ 434340 w 2674620"/>
              <a:gd name="connsiteY1" fmla="*/ 31107 h 808347"/>
              <a:gd name="connsiteX2" fmla="*/ 914400 w 2674620"/>
              <a:gd name="connsiteY2" fmla="*/ 627 h 808347"/>
              <a:gd name="connsiteX3" fmla="*/ 1455420 w 2674620"/>
              <a:gd name="connsiteY3" fmla="*/ 53967 h 808347"/>
              <a:gd name="connsiteX4" fmla="*/ 2087880 w 2674620"/>
              <a:gd name="connsiteY4" fmla="*/ 320667 h 808347"/>
              <a:gd name="connsiteX5" fmla="*/ 2674620 w 2674620"/>
              <a:gd name="connsiteY5" fmla="*/ 808347 h 8083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74620" h="808347">
                <a:moveTo>
                  <a:pt x="0" y="122547"/>
                </a:moveTo>
                <a:cubicBezTo>
                  <a:pt x="140970" y="86987"/>
                  <a:pt x="281940" y="51427"/>
                  <a:pt x="434340" y="31107"/>
                </a:cubicBezTo>
                <a:cubicBezTo>
                  <a:pt x="586740" y="10787"/>
                  <a:pt x="744220" y="-3183"/>
                  <a:pt x="914400" y="627"/>
                </a:cubicBezTo>
                <a:cubicBezTo>
                  <a:pt x="1084580" y="4437"/>
                  <a:pt x="1259840" y="627"/>
                  <a:pt x="1455420" y="53967"/>
                </a:cubicBezTo>
                <a:cubicBezTo>
                  <a:pt x="1651000" y="107307"/>
                  <a:pt x="1884680" y="194937"/>
                  <a:pt x="2087880" y="320667"/>
                </a:cubicBezTo>
                <a:cubicBezTo>
                  <a:pt x="2291080" y="446397"/>
                  <a:pt x="2482850" y="627372"/>
                  <a:pt x="2674620" y="808347"/>
                </a:cubicBezTo>
              </a:path>
            </a:pathLst>
          </a:cu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1" name="Прямая со стрелкой 20">
            <a:extLst>
              <a:ext uri="{FF2B5EF4-FFF2-40B4-BE49-F238E27FC236}">
                <a16:creationId xmlns:a16="http://schemas.microsoft.com/office/drawing/2014/main" id="{2FC5D364-57FE-4C7C-8CB0-C2CED8A530F1}"/>
              </a:ext>
            </a:extLst>
          </p:cNvPr>
          <p:cNvCxnSpPr>
            <a:cxnSpLocks/>
          </p:cNvCxnSpPr>
          <p:nvPr/>
        </p:nvCxnSpPr>
        <p:spPr>
          <a:xfrm>
            <a:off x="10789889" y="4427873"/>
            <a:ext cx="86677" cy="9715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 стрелкой 21">
            <a:extLst>
              <a:ext uri="{FF2B5EF4-FFF2-40B4-BE49-F238E27FC236}">
                <a16:creationId xmlns:a16="http://schemas.microsoft.com/office/drawing/2014/main" id="{5A90217B-4A34-48DC-97CE-FAD4B8A5E1CF}"/>
              </a:ext>
            </a:extLst>
          </p:cNvPr>
          <p:cNvCxnSpPr>
            <a:cxnSpLocks/>
          </p:cNvCxnSpPr>
          <p:nvPr/>
        </p:nvCxnSpPr>
        <p:spPr>
          <a:xfrm flipV="1">
            <a:off x="10121014" y="5438537"/>
            <a:ext cx="76633" cy="9572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 стрелкой 24">
            <a:extLst>
              <a:ext uri="{FF2B5EF4-FFF2-40B4-BE49-F238E27FC236}">
                <a16:creationId xmlns:a16="http://schemas.microsoft.com/office/drawing/2014/main" id="{A769327E-4E4E-4B26-9A99-DD3E9781BB3F}"/>
              </a:ext>
            </a:extLst>
          </p:cNvPr>
          <p:cNvCxnSpPr>
            <a:cxnSpLocks/>
          </p:cNvCxnSpPr>
          <p:nvPr/>
        </p:nvCxnSpPr>
        <p:spPr>
          <a:xfrm>
            <a:off x="6667980" y="5772150"/>
            <a:ext cx="11664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815AF8DA-C6E4-44D6-89F2-01A2C7CE2F9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863068" y="3253723"/>
            <a:ext cx="4508189" cy="3276000"/>
          </a:xfrm>
          <a:prstGeom prst="rect">
            <a:avLst/>
          </a:prstGeom>
        </p:spPr>
      </p:pic>
      <p:cxnSp>
        <p:nvCxnSpPr>
          <p:cNvPr id="20" name="Прямая со стрелкой 19">
            <a:extLst>
              <a:ext uri="{FF2B5EF4-FFF2-40B4-BE49-F238E27FC236}">
                <a16:creationId xmlns:a16="http://schemas.microsoft.com/office/drawing/2014/main" id="{CBB559CD-5D2A-4F35-84D5-C9816EE10B7A}"/>
              </a:ext>
            </a:extLst>
          </p:cNvPr>
          <p:cNvCxnSpPr>
            <a:cxnSpLocks/>
          </p:cNvCxnSpPr>
          <p:nvPr/>
        </p:nvCxnSpPr>
        <p:spPr>
          <a:xfrm>
            <a:off x="6354566" y="3981450"/>
            <a:ext cx="771632" cy="0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 стрелкой 22">
            <a:extLst>
              <a:ext uri="{FF2B5EF4-FFF2-40B4-BE49-F238E27FC236}">
                <a16:creationId xmlns:a16="http://schemas.microsoft.com/office/drawing/2014/main" id="{D6CC7799-A766-4EF5-865B-50E1925DCF59}"/>
              </a:ext>
            </a:extLst>
          </p:cNvPr>
          <p:cNvCxnSpPr>
            <a:cxnSpLocks/>
          </p:cNvCxnSpPr>
          <p:nvPr/>
        </p:nvCxnSpPr>
        <p:spPr>
          <a:xfrm>
            <a:off x="7039716" y="3981450"/>
            <a:ext cx="11664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Таблица 6">
            <a:extLst>
              <a:ext uri="{FF2B5EF4-FFF2-40B4-BE49-F238E27FC236}">
                <a16:creationId xmlns:a16="http://schemas.microsoft.com/office/drawing/2014/main" id="{33FB2B43-2096-485D-B0E2-142A401C8B45}"/>
              </a:ext>
            </a:extLst>
          </p:cNvPr>
          <p:cNvGraphicFramePr>
            <a:graphicFrameLocks noGrp="1"/>
          </p:cNvGraphicFramePr>
          <p:nvPr/>
        </p:nvGraphicFramePr>
        <p:xfrm>
          <a:off x="9325064" y="2947790"/>
          <a:ext cx="4257100" cy="37451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57100">
                  <a:extLst>
                    <a:ext uri="{9D8B030D-6E8A-4147-A177-3AD203B41FA5}">
                      <a16:colId xmlns:a16="http://schemas.microsoft.com/office/drawing/2014/main" val="2152255588"/>
                    </a:ext>
                  </a:extLst>
                </a:gridCol>
              </a:tblGrid>
              <a:tr h="374511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3487971"/>
                  </a:ext>
                </a:extLst>
              </a:tr>
            </a:tbl>
          </a:graphicData>
        </a:graphic>
      </p:graphicFrame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AEB1E926-A2AC-4285-96AB-1F5FEA5AE83F}"/>
              </a:ext>
            </a:extLst>
          </p:cNvPr>
          <p:cNvSpPr/>
          <p:nvPr/>
        </p:nvSpPr>
        <p:spPr>
          <a:xfrm>
            <a:off x="3499764" y="4071031"/>
            <a:ext cx="1409700" cy="16350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FDAD14F9-DECA-4C32-AC0D-EFD1C0E3631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127359" y="2263775"/>
            <a:ext cx="5819775" cy="42291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39F1073B-B1DF-4C0E-BF9E-0B8E7DA90D5C}"/>
              </a:ext>
            </a:extLst>
          </p:cNvPr>
          <p:cNvSpPr txBox="1"/>
          <p:nvPr/>
        </p:nvSpPr>
        <p:spPr>
          <a:xfrm>
            <a:off x="3925366" y="5167312"/>
            <a:ext cx="1636858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µArch</a:t>
            </a:r>
            <a:br>
              <a:rPr lang="ru-RU" sz="3200" dirty="0"/>
            </a:br>
            <a:r>
              <a:rPr lang="ru-RU" sz="1400" dirty="0"/>
              <a:t>Микроархитектура</a:t>
            </a:r>
            <a:endParaRPr lang="ru-RU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AB69571-805C-4C70-A2C3-B14E0A7DEC84}"/>
              </a:ext>
            </a:extLst>
          </p:cNvPr>
          <p:cNvSpPr txBox="1"/>
          <p:nvPr/>
        </p:nvSpPr>
        <p:spPr>
          <a:xfrm>
            <a:off x="3555553" y="3724809"/>
            <a:ext cx="2376484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ISA</a:t>
            </a:r>
            <a:br>
              <a:rPr lang="en-US" sz="3200" dirty="0"/>
            </a:br>
            <a:r>
              <a:rPr lang="ru-RU" sz="1400" dirty="0"/>
              <a:t>Архитектура</a:t>
            </a:r>
            <a:r>
              <a:rPr lang="en-US" sz="1400" dirty="0"/>
              <a:t> </a:t>
            </a:r>
            <a:r>
              <a:rPr lang="ru-RU" sz="1400" dirty="0"/>
              <a:t>Набора Команд</a:t>
            </a:r>
            <a:endParaRPr lang="ru-RU" dirty="0"/>
          </a:p>
        </p:txBody>
      </p:sp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70730DDD-6B76-47B5-B624-90883F11649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127359" y="815782"/>
            <a:ext cx="5819775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2209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FDAD14F9-DECA-4C32-AC0D-EFD1C0E363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7159" y="2190079"/>
            <a:ext cx="5819775" cy="4229100"/>
          </a:xfrm>
          <a:prstGeom prst="rect">
            <a:avLst/>
          </a:prstGeom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70730DDD-6B76-47B5-B624-90883F1164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7159" y="742086"/>
            <a:ext cx="5819775" cy="42291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1A593A2-C49F-466B-B0A3-BDF4B3265B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7400" y="3144704"/>
            <a:ext cx="6884027" cy="3276000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E23A082D-5B54-4529-A4B7-DB3DFACCF50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611616" y="3143179"/>
            <a:ext cx="4508189" cy="3276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Введение в верификацию процессорных 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Верификация процессорных ядер</a:t>
            </a:r>
            <a:endParaRPr lang="ru-RU" sz="2800" b="1" dirty="0"/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EE9F5BA1-15B1-4066-833B-445A62C99AC8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ru-RU" sz="2400" b="1" dirty="0">
              <a:solidFill>
                <a:srgbClr val="6A57A1"/>
              </a:solidFill>
            </a:endParaRPr>
          </a:p>
          <a:p>
            <a:pPr marL="0" indent="0">
              <a:buNone/>
            </a:pPr>
            <a:r>
              <a:rPr lang="ru-RU" sz="2400" b="1" dirty="0">
                <a:solidFill>
                  <a:srgbClr val="6A57A1"/>
                </a:solidFill>
              </a:rPr>
              <a:t>Верификация процессорного ядра</a:t>
            </a:r>
            <a:r>
              <a:rPr lang="ru-RU" sz="2400" b="1" dirty="0">
                <a:solidFill>
                  <a:srgbClr val="E54F40"/>
                </a:solidFill>
              </a:rPr>
              <a:t> </a:t>
            </a:r>
            <a:r>
              <a:rPr lang="ru-RU" sz="2400" dirty="0"/>
              <a:t>– процесс обоснованного доказательства корректной работы ядра в рамках представленной на него спецификации.</a:t>
            </a:r>
          </a:p>
        </p:txBody>
      </p:sp>
      <p:cxnSp>
        <p:nvCxnSpPr>
          <p:cNvPr id="19" name="Прямая со стрелкой 18">
            <a:extLst>
              <a:ext uri="{FF2B5EF4-FFF2-40B4-BE49-F238E27FC236}">
                <a16:creationId xmlns:a16="http://schemas.microsoft.com/office/drawing/2014/main" id="{2BF78373-9C43-4E30-B0FD-F2FFEAEBC08B}"/>
              </a:ext>
            </a:extLst>
          </p:cNvPr>
          <p:cNvCxnSpPr>
            <a:cxnSpLocks/>
          </p:cNvCxnSpPr>
          <p:nvPr/>
        </p:nvCxnSpPr>
        <p:spPr>
          <a:xfrm>
            <a:off x="4754366" y="5698454"/>
            <a:ext cx="399896" cy="0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5CC9EB8-D7DC-40DA-9FFB-853163C3AA0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222387" y="3216875"/>
            <a:ext cx="4508189" cy="3276000"/>
          </a:xfrm>
          <a:prstGeom prst="rect">
            <a:avLst/>
          </a:prstGeom>
        </p:spPr>
      </p:pic>
      <p:sp>
        <p:nvSpPr>
          <p:cNvPr id="15" name="Полилиния: фигура 14">
            <a:extLst>
              <a:ext uri="{FF2B5EF4-FFF2-40B4-BE49-F238E27FC236}">
                <a16:creationId xmlns:a16="http://schemas.microsoft.com/office/drawing/2014/main" id="{D297AEEE-BB5D-4C25-B92C-46D5F8D096AF}"/>
              </a:ext>
            </a:extLst>
          </p:cNvPr>
          <p:cNvSpPr/>
          <p:nvPr/>
        </p:nvSpPr>
        <p:spPr>
          <a:xfrm>
            <a:off x="7103712" y="5412704"/>
            <a:ext cx="1463040" cy="502920"/>
          </a:xfrm>
          <a:custGeom>
            <a:avLst/>
            <a:gdLst>
              <a:gd name="connsiteX0" fmla="*/ 0 w 1463040"/>
              <a:gd name="connsiteY0" fmla="*/ 502920 h 502920"/>
              <a:gd name="connsiteX1" fmla="*/ 853440 w 1463040"/>
              <a:gd name="connsiteY1" fmla="*/ 411480 h 502920"/>
              <a:gd name="connsiteX2" fmla="*/ 1463040 w 1463040"/>
              <a:gd name="connsiteY2" fmla="*/ 0 h 502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63040" h="502920">
                <a:moveTo>
                  <a:pt x="0" y="502920"/>
                </a:moveTo>
                <a:cubicBezTo>
                  <a:pt x="304800" y="499110"/>
                  <a:pt x="609600" y="495300"/>
                  <a:pt x="853440" y="411480"/>
                </a:cubicBezTo>
                <a:cubicBezTo>
                  <a:pt x="1097280" y="327660"/>
                  <a:pt x="1280160" y="163830"/>
                  <a:pt x="1463040" y="0"/>
                </a:cubicBezTo>
              </a:path>
            </a:pathLst>
          </a:cu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Полилиния: фигура 17">
            <a:extLst>
              <a:ext uri="{FF2B5EF4-FFF2-40B4-BE49-F238E27FC236}">
                <a16:creationId xmlns:a16="http://schemas.microsoft.com/office/drawing/2014/main" id="{88BA6061-0C64-4D28-ACA0-1200CD036E7D}"/>
              </a:ext>
            </a:extLst>
          </p:cNvPr>
          <p:cNvSpPr/>
          <p:nvPr/>
        </p:nvSpPr>
        <p:spPr>
          <a:xfrm>
            <a:off x="6577932" y="3606137"/>
            <a:ext cx="2674620" cy="808347"/>
          </a:xfrm>
          <a:custGeom>
            <a:avLst/>
            <a:gdLst>
              <a:gd name="connsiteX0" fmla="*/ 0 w 2674620"/>
              <a:gd name="connsiteY0" fmla="*/ 122547 h 808347"/>
              <a:gd name="connsiteX1" fmla="*/ 434340 w 2674620"/>
              <a:gd name="connsiteY1" fmla="*/ 31107 h 808347"/>
              <a:gd name="connsiteX2" fmla="*/ 914400 w 2674620"/>
              <a:gd name="connsiteY2" fmla="*/ 627 h 808347"/>
              <a:gd name="connsiteX3" fmla="*/ 1455420 w 2674620"/>
              <a:gd name="connsiteY3" fmla="*/ 53967 h 808347"/>
              <a:gd name="connsiteX4" fmla="*/ 2087880 w 2674620"/>
              <a:gd name="connsiteY4" fmla="*/ 320667 h 808347"/>
              <a:gd name="connsiteX5" fmla="*/ 2674620 w 2674620"/>
              <a:gd name="connsiteY5" fmla="*/ 808347 h 8083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74620" h="808347">
                <a:moveTo>
                  <a:pt x="0" y="122547"/>
                </a:moveTo>
                <a:cubicBezTo>
                  <a:pt x="140970" y="86987"/>
                  <a:pt x="281940" y="51427"/>
                  <a:pt x="434340" y="31107"/>
                </a:cubicBezTo>
                <a:cubicBezTo>
                  <a:pt x="586740" y="10787"/>
                  <a:pt x="744220" y="-3183"/>
                  <a:pt x="914400" y="627"/>
                </a:cubicBezTo>
                <a:cubicBezTo>
                  <a:pt x="1084580" y="4437"/>
                  <a:pt x="1259840" y="627"/>
                  <a:pt x="1455420" y="53967"/>
                </a:cubicBezTo>
                <a:cubicBezTo>
                  <a:pt x="1651000" y="107307"/>
                  <a:pt x="1884680" y="194937"/>
                  <a:pt x="2087880" y="320667"/>
                </a:cubicBezTo>
                <a:cubicBezTo>
                  <a:pt x="2291080" y="446397"/>
                  <a:pt x="2482850" y="627372"/>
                  <a:pt x="2674620" y="808347"/>
                </a:cubicBezTo>
              </a:path>
            </a:pathLst>
          </a:cu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1" name="Прямая со стрелкой 20">
            <a:extLst>
              <a:ext uri="{FF2B5EF4-FFF2-40B4-BE49-F238E27FC236}">
                <a16:creationId xmlns:a16="http://schemas.microsoft.com/office/drawing/2014/main" id="{2FC5D364-57FE-4C7C-8CB0-C2CED8A530F1}"/>
              </a:ext>
            </a:extLst>
          </p:cNvPr>
          <p:cNvCxnSpPr>
            <a:cxnSpLocks/>
          </p:cNvCxnSpPr>
          <p:nvPr/>
        </p:nvCxnSpPr>
        <p:spPr>
          <a:xfrm>
            <a:off x="9189689" y="4354177"/>
            <a:ext cx="86677" cy="9715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 стрелкой 21">
            <a:extLst>
              <a:ext uri="{FF2B5EF4-FFF2-40B4-BE49-F238E27FC236}">
                <a16:creationId xmlns:a16="http://schemas.microsoft.com/office/drawing/2014/main" id="{5A90217B-4A34-48DC-97CE-FAD4B8A5E1CF}"/>
              </a:ext>
            </a:extLst>
          </p:cNvPr>
          <p:cNvCxnSpPr>
            <a:cxnSpLocks/>
          </p:cNvCxnSpPr>
          <p:nvPr/>
        </p:nvCxnSpPr>
        <p:spPr>
          <a:xfrm flipV="1">
            <a:off x="8520814" y="5364841"/>
            <a:ext cx="76633" cy="9572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 стрелкой 24">
            <a:extLst>
              <a:ext uri="{FF2B5EF4-FFF2-40B4-BE49-F238E27FC236}">
                <a16:creationId xmlns:a16="http://schemas.microsoft.com/office/drawing/2014/main" id="{A769327E-4E4E-4B26-9A99-DD3E9781BB3F}"/>
              </a:ext>
            </a:extLst>
          </p:cNvPr>
          <p:cNvCxnSpPr>
            <a:cxnSpLocks/>
          </p:cNvCxnSpPr>
          <p:nvPr/>
        </p:nvCxnSpPr>
        <p:spPr>
          <a:xfrm>
            <a:off x="5067780" y="5698454"/>
            <a:ext cx="11664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815AF8DA-C6E4-44D6-89F2-01A2C7CE2F9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262868" y="3180027"/>
            <a:ext cx="4508189" cy="3276000"/>
          </a:xfrm>
          <a:prstGeom prst="rect">
            <a:avLst/>
          </a:prstGeom>
        </p:spPr>
      </p:pic>
      <p:cxnSp>
        <p:nvCxnSpPr>
          <p:cNvPr id="20" name="Прямая со стрелкой 19">
            <a:extLst>
              <a:ext uri="{FF2B5EF4-FFF2-40B4-BE49-F238E27FC236}">
                <a16:creationId xmlns:a16="http://schemas.microsoft.com/office/drawing/2014/main" id="{CBB559CD-5D2A-4F35-84D5-C9816EE10B7A}"/>
              </a:ext>
            </a:extLst>
          </p:cNvPr>
          <p:cNvCxnSpPr>
            <a:cxnSpLocks/>
          </p:cNvCxnSpPr>
          <p:nvPr/>
        </p:nvCxnSpPr>
        <p:spPr>
          <a:xfrm>
            <a:off x="4754366" y="3907754"/>
            <a:ext cx="771632" cy="0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 стрелкой 22">
            <a:extLst>
              <a:ext uri="{FF2B5EF4-FFF2-40B4-BE49-F238E27FC236}">
                <a16:creationId xmlns:a16="http://schemas.microsoft.com/office/drawing/2014/main" id="{D6CC7799-A766-4EF5-865B-50E1925DCF59}"/>
              </a:ext>
            </a:extLst>
          </p:cNvPr>
          <p:cNvCxnSpPr>
            <a:cxnSpLocks/>
          </p:cNvCxnSpPr>
          <p:nvPr/>
        </p:nvCxnSpPr>
        <p:spPr>
          <a:xfrm>
            <a:off x="5439516" y="3907754"/>
            <a:ext cx="11664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AEB1E926-A2AC-4285-96AB-1F5FEA5AE83F}"/>
              </a:ext>
            </a:extLst>
          </p:cNvPr>
          <p:cNvSpPr/>
          <p:nvPr/>
        </p:nvSpPr>
        <p:spPr>
          <a:xfrm>
            <a:off x="1899564" y="3997335"/>
            <a:ext cx="1409700" cy="16350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9F1073B-B1DF-4C0E-BF9E-0B8E7DA90D5C}"/>
              </a:ext>
            </a:extLst>
          </p:cNvPr>
          <p:cNvSpPr txBox="1"/>
          <p:nvPr/>
        </p:nvSpPr>
        <p:spPr>
          <a:xfrm>
            <a:off x="2325166" y="5093616"/>
            <a:ext cx="1636858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µArch</a:t>
            </a:r>
            <a:br>
              <a:rPr lang="ru-RU" sz="3200" dirty="0"/>
            </a:br>
            <a:r>
              <a:rPr lang="ru-RU" sz="1400" dirty="0"/>
              <a:t>Микроархитектура</a:t>
            </a:r>
            <a:endParaRPr lang="ru-RU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AB69571-805C-4C70-A2C3-B14E0A7DEC84}"/>
              </a:ext>
            </a:extLst>
          </p:cNvPr>
          <p:cNvSpPr txBox="1"/>
          <p:nvPr/>
        </p:nvSpPr>
        <p:spPr>
          <a:xfrm>
            <a:off x="1955353" y="3651113"/>
            <a:ext cx="2376484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ISA</a:t>
            </a:r>
            <a:br>
              <a:rPr lang="en-US" sz="3200" dirty="0"/>
            </a:br>
            <a:r>
              <a:rPr lang="ru-RU" sz="1400" dirty="0"/>
              <a:t>Архитектура</a:t>
            </a:r>
            <a:r>
              <a:rPr lang="en-US" sz="1400" dirty="0"/>
              <a:t> </a:t>
            </a:r>
            <a:r>
              <a:rPr lang="ru-RU" sz="1400" dirty="0"/>
              <a:t>Набора Команд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63663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Введение в верификацию процессорных 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Сложности верификации процессорных ядер</a:t>
            </a:r>
            <a:endParaRPr lang="ru-RU" sz="2800" b="1" dirty="0"/>
          </a:p>
        </p:txBody>
      </p:sp>
    </p:spTree>
    <p:extLst>
      <p:ext uri="{BB962C8B-B14F-4D97-AF65-F5344CB8AC3E}">
        <p14:creationId xmlns:p14="http://schemas.microsoft.com/office/powerpoint/2010/main" val="39854618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Введение в верификацию процессорных 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Сложности верификации процессорных ядер</a:t>
            </a:r>
            <a:endParaRPr lang="ru-RU" sz="2800" b="1" dirty="0"/>
          </a:p>
        </p:txBody>
      </p:sp>
      <p:pic>
        <p:nvPicPr>
          <p:cNvPr id="47" name="Рисунок 46">
            <a:extLst>
              <a:ext uri="{FF2B5EF4-FFF2-40B4-BE49-F238E27FC236}">
                <a16:creationId xmlns:a16="http://schemas.microsoft.com/office/drawing/2014/main" id="{4C80B9EA-8E18-43D1-A518-C477E3B6D0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7400" y="2277929"/>
            <a:ext cx="6884027" cy="3276000"/>
          </a:xfrm>
          <a:prstGeom prst="rect">
            <a:avLst/>
          </a:prstGeom>
        </p:spPr>
      </p:pic>
      <p:pic>
        <p:nvPicPr>
          <p:cNvPr id="48" name="Рисунок 47">
            <a:extLst>
              <a:ext uri="{FF2B5EF4-FFF2-40B4-BE49-F238E27FC236}">
                <a16:creationId xmlns:a16="http://schemas.microsoft.com/office/drawing/2014/main" id="{11385647-15E4-4A3E-BE12-06049D23CA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11616" y="2276404"/>
            <a:ext cx="4508189" cy="3276000"/>
          </a:xfrm>
          <a:prstGeom prst="rect">
            <a:avLst/>
          </a:prstGeom>
        </p:spPr>
      </p:pic>
      <p:cxnSp>
        <p:nvCxnSpPr>
          <p:cNvPr id="49" name="Прямая со стрелкой 48">
            <a:extLst>
              <a:ext uri="{FF2B5EF4-FFF2-40B4-BE49-F238E27FC236}">
                <a16:creationId xmlns:a16="http://schemas.microsoft.com/office/drawing/2014/main" id="{7C233327-27A7-4CB1-A65D-BFD57C9930F9}"/>
              </a:ext>
            </a:extLst>
          </p:cNvPr>
          <p:cNvCxnSpPr>
            <a:cxnSpLocks/>
          </p:cNvCxnSpPr>
          <p:nvPr/>
        </p:nvCxnSpPr>
        <p:spPr>
          <a:xfrm>
            <a:off x="4754366" y="4831679"/>
            <a:ext cx="399896" cy="0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Рисунок 49">
            <a:extLst>
              <a:ext uri="{FF2B5EF4-FFF2-40B4-BE49-F238E27FC236}">
                <a16:creationId xmlns:a16="http://schemas.microsoft.com/office/drawing/2014/main" id="{BF932F4A-CA4E-4401-AA43-64AE9EADFDD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222387" y="2350100"/>
            <a:ext cx="4508189" cy="3276000"/>
          </a:xfrm>
          <a:prstGeom prst="rect">
            <a:avLst/>
          </a:prstGeom>
        </p:spPr>
      </p:pic>
      <p:sp>
        <p:nvSpPr>
          <p:cNvPr id="51" name="Полилиния: фигура 50">
            <a:extLst>
              <a:ext uri="{FF2B5EF4-FFF2-40B4-BE49-F238E27FC236}">
                <a16:creationId xmlns:a16="http://schemas.microsoft.com/office/drawing/2014/main" id="{7696EE41-B3E2-4699-A57A-510D458FD14C}"/>
              </a:ext>
            </a:extLst>
          </p:cNvPr>
          <p:cNvSpPr/>
          <p:nvPr/>
        </p:nvSpPr>
        <p:spPr>
          <a:xfrm>
            <a:off x="7103712" y="4545929"/>
            <a:ext cx="1463040" cy="502920"/>
          </a:xfrm>
          <a:custGeom>
            <a:avLst/>
            <a:gdLst>
              <a:gd name="connsiteX0" fmla="*/ 0 w 1463040"/>
              <a:gd name="connsiteY0" fmla="*/ 502920 h 502920"/>
              <a:gd name="connsiteX1" fmla="*/ 853440 w 1463040"/>
              <a:gd name="connsiteY1" fmla="*/ 411480 h 502920"/>
              <a:gd name="connsiteX2" fmla="*/ 1463040 w 1463040"/>
              <a:gd name="connsiteY2" fmla="*/ 0 h 502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63040" h="502920">
                <a:moveTo>
                  <a:pt x="0" y="502920"/>
                </a:moveTo>
                <a:cubicBezTo>
                  <a:pt x="304800" y="499110"/>
                  <a:pt x="609600" y="495300"/>
                  <a:pt x="853440" y="411480"/>
                </a:cubicBezTo>
                <a:cubicBezTo>
                  <a:pt x="1097280" y="327660"/>
                  <a:pt x="1280160" y="163830"/>
                  <a:pt x="1463040" y="0"/>
                </a:cubicBezTo>
              </a:path>
            </a:pathLst>
          </a:cu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2" name="Полилиния: фигура 51">
            <a:extLst>
              <a:ext uri="{FF2B5EF4-FFF2-40B4-BE49-F238E27FC236}">
                <a16:creationId xmlns:a16="http://schemas.microsoft.com/office/drawing/2014/main" id="{83742F7E-5918-470F-A7C6-CBBCA95380F7}"/>
              </a:ext>
            </a:extLst>
          </p:cNvPr>
          <p:cNvSpPr/>
          <p:nvPr/>
        </p:nvSpPr>
        <p:spPr>
          <a:xfrm>
            <a:off x="6577932" y="2739362"/>
            <a:ext cx="2674620" cy="808347"/>
          </a:xfrm>
          <a:custGeom>
            <a:avLst/>
            <a:gdLst>
              <a:gd name="connsiteX0" fmla="*/ 0 w 2674620"/>
              <a:gd name="connsiteY0" fmla="*/ 122547 h 808347"/>
              <a:gd name="connsiteX1" fmla="*/ 434340 w 2674620"/>
              <a:gd name="connsiteY1" fmla="*/ 31107 h 808347"/>
              <a:gd name="connsiteX2" fmla="*/ 914400 w 2674620"/>
              <a:gd name="connsiteY2" fmla="*/ 627 h 808347"/>
              <a:gd name="connsiteX3" fmla="*/ 1455420 w 2674620"/>
              <a:gd name="connsiteY3" fmla="*/ 53967 h 808347"/>
              <a:gd name="connsiteX4" fmla="*/ 2087880 w 2674620"/>
              <a:gd name="connsiteY4" fmla="*/ 320667 h 808347"/>
              <a:gd name="connsiteX5" fmla="*/ 2674620 w 2674620"/>
              <a:gd name="connsiteY5" fmla="*/ 808347 h 8083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74620" h="808347">
                <a:moveTo>
                  <a:pt x="0" y="122547"/>
                </a:moveTo>
                <a:cubicBezTo>
                  <a:pt x="140970" y="86987"/>
                  <a:pt x="281940" y="51427"/>
                  <a:pt x="434340" y="31107"/>
                </a:cubicBezTo>
                <a:cubicBezTo>
                  <a:pt x="586740" y="10787"/>
                  <a:pt x="744220" y="-3183"/>
                  <a:pt x="914400" y="627"/>
                </a:cubicBezTo>
                <a:cubicBezTo>
                  <a:pt x="1084580" y="4437"/>
                  <a:pt x="1259840" y="627"/>
                  <a:pt x="1455420" y="53967"/>
                </a:cubicBezTo>
                <a:cubicBezTo>
                  <a:pt x="1651000" y="107307"/>
                  <a:pt x="1884680" y="194937"/>
                  <a:pt x="2087880" y="320667"/>
                </a:cubicBezTo>
                <a:cubicBezTo>
                  <a:pt x="2291080" y="446397"/>
                  <a:pt x="2482850" y="627372"/>
                  <a:pt x="2674620" y="808347"/>
                </a:cubicBezTo>
              </a:path>
            </a:pathLst>
          </a:cu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53" name="Прямая со стрелкой 52">
            <a:extLst>
              <a:ext uri="{FF2B5EF4-FFF2-40B4-BE49-F238E27FC236}">
                <a16:creationId xmlns:a16="http://schemas.microsoft.com/office/drawing/2014/main" id="{7F50E8A3-4C47-4F84-BA1A-CBB558694943}"/>
              </a:ext>
            </a:extLst>
          </p:cNvPr>
          <p:cNvCxnSpPr>
            <a:cxnSpLocks/>
          </p:cNvCxnSpPr>
          <p:nvPr/>
        </p:nvCxnSpPr>
        <p:spPr>
          <a:xfrm>
            <a:off x="9189689" y="3487402"/>
            <a:ext cx="86677" cy="9715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Прямая со стрелкой 53">
            <a:extLst>
              <a:ext uri="{FF2B5EF4-FFF2-40B4-BE49-F238E27FC236}">
                <a16:creationId xmlns:a16="http://schemas.microsoft.com/office/drawing/2014/main" id="{0D959404-D9C7-430B-A083-837151AF5446}"/>
              </a:ext>
            </a:extLst>
          </p:cNvPr>
          <p:cNvCxnSpPr>
            <a:cxnSpLocks/>
          </p:cNvCxnSpPr>
          <p:nvPr/>
        </p:nvCxnSpPr>
        <p:spPr>
          <a:xfrm flipV="1">
            <a:off x="8520814" y="4498066"/>
            <a:ext cx="76633" cy="9572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Прямая со стрелкой 54">
            <a:extLst>
              <a:ext uri="{FF2B5EF4-FFF2-40B4-BE49-F238E27FC236}">
                <a16:creationId xmlns:a16="http://schemas.microsoft.com/office/drawing/2014/main" id="{46491ABF-F63F-450A-A4D3-9F9DC4899BFD}"/>
              </a:ext>
            </a:extLst>
          </p:cNvPr>
          <p:cNvCxnSpPr>
            <a:cxnSpLocks/>
          </p:cNvCxnSpPr>
          <p:nvPr/>
        </p:nvCxnSpPr>
        <p:spPr>
          <a:xfrm>
            <a:off x="5067780" y="4831679"/>
            <a:ext cx="11664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Рисунок 55">
            <a:extLst>
              <a:ext uri="{FF2B5EF4-FFF2-40B4-BE49-F238E27FC236}">
                <a16:creationId xmlns:a16="http://schemas.microsoft.com/office/drawing/2014/main" id="{0412A4FB-CC69-4C39-B0CB-A46BDB508C5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262868" y="2313252"/>
            <a:ext cx="4508189" cy="3276000"/>
          </a:xfrm>
          <a:prstGeom prst="rect">
            <a:avLst/>
          </a:prstGeom>
        </p:spPr>
      </p:pic>
      <p:cxnSp>
        <p:nvCxnSpPr>
          <p:cNvPr id="57" name="Прямая со стрелкой 56">
            <a:extLst>
              <a:ext uri="{FF2B5EF4-FFF2-40B4-BE49-F238E27FC236}">
                <a16:creationId xmlns:a16="http://schemas.microsoft.com/office/drawing/2014/main" id="{C4F109DC-3DF7-46A3-87DD-3CF6444A7102}"/>
              </a:ext>
            </a:extLst>
          </p:cNvPr>
          <p:cNvCxnSpPr>
            <a:cxnSpLocks/>
          </p:cNvCxnSpPr>
          <p:nvPr/>
        </p:nvCxnSpPr>
        <p:spPr>
          <a:xfrm>
            <a:off x="4754366" y="3040979"/>
            <a:ext cx="771632" cy="0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Прямая со стрелкой 57">
            <a:extLst>
              <a:ext uri="{FF2B5EF4-FFF2-40B4-BE49-F238E27FC236}">
                <a16:creationId xmlns:a16="http://schemas.microsoft.com/office/drawing/2014/main" id="{6C59F6F0-91DA-4E1D-9A76-1CBE923AAC1C}"/>
              </a:ext>
            </a:extLst>
          </p:cNvPr>
          <p:cNvCxnSpPr>
            <a:cxnSpLocks/>
          </p:cNvCxnSpPr>
          <p:nvPr/>
        </p:nvCxnSpPr>
        <p:spPr>
          <a:xfrm>
            <a:off x="5439516" y="3040979"/>
            <a:ext cx="11664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Прямоугольник 58">
            <a:extLst>
              <a:ext uri="{FF2B5EF4-FFF2-40B4-BE49-F238E27FC236}">
                <a16:creationId xmlns:a16="http://schemas.microsoft.com/office/drawing/2014/main" id="{8C81CC50-7D3B-4EEF-89F6-960A99E76DF8}"/>
              </a:ext>
            </a:extLst>
          </p:cNvPr>
          <p:cNvSpPr/>
          <p:nvPr/>
        </p:nvSpPr>
        <p:spPr>
          <a:xfrm>
            <a:off x="1899564" y="3130560"/>
            <a:ext cx="1409700" cy="16350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0" name="Рисунок 59">
            <a:extLst>
              <a:ext uri="{FF2B5EF4-FFF2-40B4-BE49-F238E27FC236}">
                <a16:creationId xmlns:a16="http://schemas.microsoft.com/office/drawing/2014/main" id="{5941CC86-F68F-4C4E-BF25-DBA9210B2E2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27159" y="1323304"/>
            <a:ext cx="5819775" cy="4229100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9C4593D5-8E81-4E48-A0CF-70955AE9A12A}"/>
              </a:ext>
            </a:extLst>
          </p:cNvPr>
          <p:cNvSpPr txBox="1"/>
          <p:nvPr/>
        </p:nvSpPr>
        <p:spPr>
          <a:xfrm>
            <a:off x="2325166" y="4226841"/>
            <a:ext cx="1636858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µArch</a:t>
            </a:r>
            <a:br>
              <a:rPr lang="ru-RU" sz="3200" dirty="0"/>
            </a:br>
            <a:r>
              <a:rPr lang="ru-RU" sz="1400" dirty="0"/>
              <a:t>Микроархитектура</a:t>
            </a:r>
            <a:endParaRPr lang="ru-RU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D34B778-0A91-4F57-A54B-3CA15CF73248}"/>
              </a:ext>
            </a:extLst>
          </p:cNvPr>
          <p:cNvSpPr txBox="1"/>
          <p:nvPr/>
        </p:nvSpPr>
        <p:spPr>
          <a:xfrm>
            <a:off x="1955353" y="2784338"/>
            <a:ext cx="2376484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ISA</a:t>
            </a:r>
            <a:br>
              <a:rPr lang="en-US" sz="3200" dirty="0"/>
            </a:br>
            <a:r>
              <a:rPr lang="ru-RU" sz="1400" dirty="0"/>
              <a:t>Архитектура</a:t>
            </a:r>
            <a:r>
              <a:rPr lang="en-US" sz="1400" dirty="0"/>
              <a:t> </a:t>
            </a:r>
            <a:r>
              <a:rPr lang="ru-RU" sz="1400" dirty="0"/>
              <a:t>Набора Команд</a:t>
            </a:r>
            <a:endParaRPr lang="ru-RU" dirty="0"/>
          </a:p>
        </p:txBody>
      </p:sp>
      <p:pic>
        <p:nvPicPr>
          <p:cNvPr id="63" name="Рисунок 62">
            <a:extLst>
              <a:ext uri="{FF2B5EF4-FFF2-40B4-BE49-F238E27FC236}">
                <a16:creationId xmlns:a16="http://schemas.microsoft.com/office/drawing/2014/main" id="{6BC59AD2-60F2-46A8-BD2C-1050A664D04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27159" y="-124689"/>
            <a:ext cx="5819775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813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Введение в верификацию процессорных 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Сложности верификации процессорных ядер</a:t>
            </a:r>
            <a:endParaRPr lang="ru-RU" sz="2800" b="1" dirty="0"/>
          </a:p>
        </p:txBody>
      </p:sp>
      <p:sp>
        <p:nvSpPr>
          <p:cNvPr id="59" name="Прямоугольник 58">
            <a:extLst>
              <a:ext uri="{FF2B5EF4-FFF2-40B4-BE49-F238E27FC236}">
                <a16:creationId xmlns:a16="http://schemas.microsoft.com/office/drawing/2014/main" id="{8C81CC50-7D3B-4EEF-89F6-960A99E76DF8}"/>
              </a:ext>
            </a:extLst>
          </p:cNvPr>
          <p:cNvSpPr/>
          <p:nvPr/>
        </p:nvSpPr>
        <p:spPr>
          <a:xfrm>
            <a:off x="1899564" y="3130560"/>
            <a:ext cx="1409700" cy="16350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C4593D5-8E81-4E48-A0CF-70955AE9A12A}"/>
              </a:ext>
            </a:extLst>
          </p:cNvPr>
          <p:cNvSpPr txBox="1"/>
          <p:nvPr/>
        </p:nvSpPr>
        <p:spPr>
          <a:xfrm>
            <a:off x="2325166" y="4226841"/>
            <a:ext cx="1636858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µArch</a:t>
            </a:r>
            <a:br>
              <a:rPr lang="ru-RU" sz="3200" dirty="0"/>
            </a:br>
            <a:r>
              <a:rPr lang="ru-RU" sz="1400" dirty="0"/>
              <a:t>Микроархитектура</a:t>
            </a:r>
            <a:endParaRPr lang="ru-RU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D34B778-0A91-4F57-A54B-3CA15CF73248}"/>
              </a:ext>
            </a:extLst>
          </p:cNvPr>
          <p:cNvSpPr txBox="1"/>
          <p:nvPr/>
        </p:nvSpPr>
        <p:spPr>
          <a:xfrm>
            <a:off x="1955353" y="2784338"/>
            <a:ext cx="2376484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ISA</a:t>
            </a:r>
            <a:br>
              <a:rPr lang="en-US" sz="3200" dirty="0"/>
            </a:br>
            <a:r>
              <a:rPr lang="ru-RU" sz="1400" dirty="0"/>
              <a:t>Архитектура</a:t>
            </a:r>
            <a:r>
              <a:rPr lang="en-US" sz="1400" dirty="0"/>
              <a:t> </a:t>
            </a:r>
            <a:r>
              <a:rPr lang="ru-RU" sz="1400" dirty="0"/>
              <a:t>Набора Команд</a:t>
            </a:r>
            <a:endParaRPr lang="ru-RU" dirty="0"/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D00F67BA-91DD-4F94-BB00-D58F0C6384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7159" y="1323304"/>
            <a:ext cx="5819775" cy="4229100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32C4F4CE-DC12-4A9D-807A-79536CBABE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7159" y="-124689"/>
            <a:ext cx="5819775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8213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Введение в верификацию процессорных 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Сложности верификации процессорных ядер</a:t>
            </a:r>
            <a:endParaRPr lang="ru-RU" sz="2800" b="1" dirty="0"/>
          </a:p>
        </p:txBody>
      </p:sp>
      <p:sp>
        <p:nvSpPr>
          <p:cNvPr id="59" name="Прямоугольник 58">
            <a:extLst>
              <a:ext uri="{FF2B5EF4-FFF2-40B4-BE49-F238E27FC236}">
                <a16:creationId xmlns:a16="http://schemas.microsoft.com/office/drawing/2014/main" id="{8C81CC50-7D3B-4EEF-89F6-960A99E76DF8}"/>
              </a:ext>
            </a:extLst>
          </p:cNvPr>
          <p:cNvSpPr/>
          <p:nvPr/>
        </p:nvSpPr>
        <p:spPr>
          <a:xfrm>
            <a:off x="1899564" y="3130560"/>
            <a:ext cx="1409700" cy="16350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D34B778-0A91-4F57-A54B-3CA15CF73248}"/>
              </a:ext>
            </a:extLst>
          </p:cNvPr>
          <p:cNvSpPr txBox="1"/>
          <p:nvPr/>
        </p:nvSpPr>
        <p:spPr>
          <a:xfrm>
            <a:off x="1955353" y="2784338"/>
            <a:ext cx="2376484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ISA</a:t>
            </a:r>
            <a:br>
              <a:rPr lang="en-US" sz="3200" dirty="0"/>
            </a:br>
            <a:r>
              <a:rPr lang="ru-RU" sz="1400" dirty="0"/>
              <a:t>Архитектура</a:t>
            </a:r>
            <a:r>
              <a:rPr lang="en-US" sz="1400" dirty="0"/>
              <a:t> </a:t>
            </a:r>
            <a:r>
              <a:rPr lang="ru-RU" sz="1400" dirty="0"/>
              <a:t>Набора Команд</a:t>
            </a:r>
            <a:endParaRPr lang="ru-RU" dirty="0"/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32C4F4CE-DC12-4A9D-807A-79536CBABE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7159" y="-124689"/>
            <a:ext cx="5819775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08024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32C4F4CE-DC12-4A9D-807A-79536CBABE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7159" y="563925"/>
            <a:ext cx="5819775" cy="42291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Введение в верификацию процессорных 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Сложности верификации процессорных ядер</a:t>
            </a:r>
            <a:endParaRPr lang="ru-RU" sz="2800" b="1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D34B778-0A91-4F57-A54B-3CA15CF73248}"/>
              </a:ext>
            </a:extLst>
          </p:cNvPr>
          <p:cNvSpPr txBox="1"/>
          <p:nvPr/>
        </p:nvSpPr>
        <p:spPr>
          <a:xfrm>
            <a:off x="1955353" y="3472952"/>
            <a:ext cx="2376484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ISA</a:t>
            </a:r>
            <a:br>
              <a:rPr lang="en-US" sz="3200" dirty="0"/>
            </a:br>
            <a:r>
              <a:rPr lang="ru-RU" sz="1400" dirty="0"/>
              <a:t>Архитектура</a:t>
            </a:r>
            <a:r>
              <a:rPr lang="en-US" sz="1400" dirty="0"/>
              <a:t> </a:t>
            </a:r>
            <a:r>
              <a:rPr lang="ru-RU" sz="1400" dirty="0"/>
              <a:t>Набора Команд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673357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32C4F4CE-DC12-4A9D-807A-79536CBABE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7159" y="563925"/>
            <a:ext cx="5819775" cy="42291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Введение в верификацию процессорных 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Сложности верификации процессорных ядер</a:t>
            </a:r>
            <a:endParaRPr lang="ru-RU" sz="2800" b="1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D34B778-0A91-4F57-A54B-3CA15CF73248}"/>
              </a:ext>
            </a:extLst>
          </p:cNvPr>
          <p:cNvSpPr txBox="1"/>
          <p:nvPr/>
        </p:nvSpPr>
        <p:spPr>
          <a:xfrm>
            <a:off x="1955353" y="3472952"/>
            <a:ext cx="2376484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ISA</a:t>
            </a:r>
            <a:br>
              <a:rPr lang="en-US" sz="3200" dirty="0"/>
            </a:br>
            <a:r>
              <a:rPr lang="ru-RU" sz="1400" dirty="0"/>
              <a:t>Архитектура</a:t>
            </a:r>
            <a:r>
              <a:rPr lang="en-US" sz="1400" dirty="0"/>
              <a:t> </a:t>
            </a:r>
            <a:r>
              <a:rPr lang="ru-RU" sz="1400" dirty="0"/>
              <a:t>Набора Команд</a:t>
            </a:r>
            <a:endParaRPr lang="ru-RU" dirty="0"/>
          </a:p>
        </p:txBody>
      </p:sp>
      <p:sp>
        <p:nvSpPr>
          <p:cNvPr id="16" name="Взрыв: 14 точек 15">
            <a:extLst>
              <a:ext uri="{FF2B5EF4-FFF2-40B4-BE49-F238E27FC236}">
                <a16:creationId xmlns:a16="http://schemas.microsoft.com/office/drawing/2014/main" id="{0F2FAB03-AA79-40A9-B339-99F6C768F589}"/>
              </a:ext>
            </a:extLst>
          </p:cNvPr>
          <p:cNvSpPr/>
          <p:nvPr/>
        </p:nvSpPr>
        <p:spPr>
          <a:xfrm rot="1080000">
            <a:off x="6742813" y="3343237"/>
            <a:ext cx="844975" cy="615354"/>
          </a:xfrm>
          <a:prstGeom prst="irregularSeal2">
            <a:avLst/>
          </a:prstGeom>
          <a:solidFill>
            <a:srgbClr val="606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CC736CFE-0BEA-44EB-B9FA-90EB3A5E50A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9239" y="3472952"/>
            <a:ext cx="2109176" cy="418442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095F0A28-1E90-4FF1-A8E5-20AF66641A7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6575" y="3943285"/>
            <a:ext cx="1594504" cy="57166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784E6D0-9F99-403E-80FC-C9AA370AEECA}"/>
              </a:ext>
            </a:extLst>
          </p:cNvPr>
          <p:cNvSpPr txBox="1"/>
          <p:nvPr/>
        </p:nvSpPr>
        <p:spPr>
          <a:xfrm>
            <a:off x="6818003" y="3520109"/>
            <a:ext cx="65594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1050" dirty="0">
                <a:solidFill>
                  <a:schemeClr val="bg1"/>
                </a:solidFill>
              </a:rPr>
              <a:t>238 </a:t>
            </a:r>
            <a:r>
              <a:rPr lang="ru-RU" sz="1050" dirty="0" err="1">
                <a:solidFill>
                  <a:schemeClr val="bg1"/>
                </a:solidFill>
              </a:rPr>
              <a:t>стр</a:t>
            </a:r>
            <a:r>
              <a:rPr lang="en-US" sz="1050" dirty="0">
                <a:solidFill>
                  <a:schemeClr val="bg1"/>
                </a:solidFill>
              </a:rPr>
              <a:t>.</a:t>
            </a:r>
            <a:endParaRPr lang="ru-RU" sz="700" dirty="0">
              <a:solidFill>
                <a:schemeClr val="bg1"/>
              </a:solidFill>
            </a:endParaRPr>
          </a:p>
        </p:txBody>
      </p:sp>
      <p:sp>
        <p:nvSpPr>
          <p:cNvPr id="22" name="Взрыв: 14 точек 21">
            <a:extLst>
              <a:ext uri="{FF2B5EF4-FFF2-40B4-BE49-F238E27FC236}">
                <a16:creationId xmlns:a16="http://schemas.microsoft.com/office/drawing/2014/main" id="{7FE8A59D-EA23-4884-843F-8FC780D76464}"/>
              </a:ext>
            </a:extLst>
          </p:cNvPr>
          <p:cNvSpPr/>
          <p:nvPr/>
        </p:nvSpPr>
        <p:spPr>
          <a:xfrm rot="1080000">
            <a:off x="6742815" y="3954983"/>
            <a:ext cx="844975" cy="615354"/>
          </a:xfrm>
          <a:prstGeom prst="irregularSeal2">
            <a:avLst/>
          </a:prstGeom>
          <a:solidFill>
            <a:srgbClr val="606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CB4E840-2340-410D-A46D-0835291436EE}"/>
              </a:ext>
            </a:extLst>
          </p:cNvPr>
          <p:cNvSpPr txBox="1"/>
          <p:nvPr/>
        </p:nvSpPr>
        <p:spPr>
          <a:xfrm>
            <a:off x="6827624" y="4131855"/>
            <a:ext cx="63671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500</a:t>
            </a:r>
            <a:r>
              <a:rPr lang="ru-RU" sz="1050" dirty="0">
                <a:solidFill>
                  <a:schemeClr val="bg1"/>
                </a:solidFill>
              </a:rPr>
              <a:t> </a:t>
            </a:r>
            <a:r>
              <a:rPr lang="ru-RU" sz="1050" dirty="0" err="1">
                <a:solidFill>
                  <a:schemeClr val="bg1"/>
                </a:solidFill>
              </a:rPr>
              <a:t>стр</a:t>
            </a:r>
            <a:r>
              <a:rPr lang="en-US" sz="1050" dirty="0">
                <a:solidFill>
                  <a:schemeClr val="bg1"/>
                </a:solidFill>
              </a:rPr>
              <a:t>.</a:t>
            </a:r>
            <a:endParaRPr lang="ru-RU" sz="7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789371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32C4F4CE-DC12-4A9D-807A-79536CBABE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7159" y="563925"/>
            <a:ext cx="5819775" cy="42291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Введение в верификацию процессорных 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Сложности верификации процессорных ядер</a:t>
            </a:r>
            <a:endParaRPr lang="ru-RU" sz="2800" b="1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D34B778-0A91-4F57-A54B-3CA15CF73248}"/>
              </a:ext>
            </a:extLst>
          </p:cNvPr>
          <p:cNvSpPr txBox="1"/>
          <p:nvPr/>
        </p:nvSpPr>
        <p:spPr>
          <a:xfrm>
            <a:off x="1955353" y="3472952"/>
            <a:ext cx="2376484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ISA</a:t>
            </a:r>
            <a:br>
              <a:rPr lang="en-US" sz="3200" dirty="0"/>
            </a:br>
            <a:r>
              <a:rPr lang="ru-RU" sz="1400" dirty="0"/>
              <a:t>Архитектура</a:t>
            </a:r>
            <a:r>
              <a:rPr lang="en-US" sz="1400" dirty="0"/>
              <a:t> </a:t>
            </a:r>
            <a:r>
              <a:rPr lang="ru-RU" sz="1400" dirty="0"/>
              <a:t>Набора Команд</a:t>
            </a:r>
            <a:endParaRPr lang="ru-RU" dirty="0"/>
          </a:p>
        </p:txBody>
      </p:sp>
      <p:sp>
        <p:nvSpPr>
          <p:cNvPr id="16" name="Взрыв: 14 точек 15">
            <a:extLst>
              <a:ext uri="{FF2B5EF4-FFF2-40B4-BE49-F238E27FC236}">
                <a16:creationId xmlns:a16="http://schemas.microsoft.com/office/drawing/2014/main" id="{0F2FAB03-AA79-40A9-B339-99F6C768F589}"/>
              </a:ext>
            </a:extLst>
          </p:cNvPr>
          <p:cNvSpPr/>
          <p:nvPr/>
        </p:nvSpPr>
        <p:spPr>
          <a:xfrm rot="1080000">
            <a:off x="6742813" y="3343237"/>
            <a:ext cx="844975" cy="615354"/>
          </a:xfrm>
          <a:prstGeom prst="irregularSeal2">
            <a:avLst/>
          </a:prstGeom>
          <a:solidFill>
            <a:srgbClr val="606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CC736CFE-0BEA-44EB-B9FA-90EB3A5E50A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9239" y="3472952"/>
            <a:ext cx="2109176" cy="418442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095F0A28-1E90-4FF1-A8E5-20AF66641A7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6575" y="3943285"/>
            <a:ext cx="1594504" cy="57166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784E6D0-9F99-403E-80FC-C9AA370AEECA}"/>
              </a:ext>
            </a:extLst>
          </p:cNvPr>
          <p:cNvSpPr txBox="1"/>
          <p:nvPr/>
        </p:nvSpPr>
        <p:spPr>
          <a:xfrm>
            <a:off x="6818003" y="3520109"/>
            <a:ext cx="65594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1050" dirty="0">
                <a:solidFill>
                  <a:schemeClr val="bg1"/>
                </a:solidFill>
              </a:rPr>
              <a:t>238 </a:t>
            </a:r>
            <a:r>
              <a:rPr lang="ru-RU" sz="1050" dirty="0" err="1">
                <a:solidFill>
                  <a:schemeClr val="bg1"/>
                </a:solidFill>
              </a:rPr>
              <a:t>стр</a:t>
            </a:r>
            <a:r>
              <a:rPr lang="en-US" sz="1050" dirty="0">
                <a:solidFill>
                  <a:schemeClr val="bg1"/>
                </a:solidFill>
              </a:rPr>
              <a:t>.</a:t>
            </a:r>
            <a:endParaRPr lang="ru-RU" sz="700" dirty="0">
              <a:solidFill>
                <a:schemeClr val="bg1"/>
              </a:solidFill>
            </a:endParaRPr>
          </a:p>
        </p:txBody>
      </p:sp>
      <p:sp>
        <p:nvSpPr>
          <p:cNvPr id="22" name="Взрыв: 14 точек 21">
            <a:extLst>
              <a:ext uri="{FF2B5EF4-FFF2-40B4-BE49-F238E27FC236}">
                <a16:creationId xmlns:a16="http://schemas.microsoft.com/office/drawing/2014/main" id="{7FE8A59D-EA23-4884-843F-8FC780D76464}"/>
              </a:ext>
            </a:extLst>
          </p:cNvPr>
          <p:cNvSpPr/>
          <p:nvPr/>
        </p:nvSpPr>
        <p:spPr>
          <a:xfrm rot="1080000">
            <a:off x="6742815" y="3954983"/>
            <a:ext cx="844975" cy="615354"/>
          </a:xfrm>
          <a:prstGeom prst="irregularSeal2">
            <a:avLst/>
          </a:prstGeom>
          <a:solidFill>
            <a:srgbClr val="606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CB4E840-2340-410D-A46D-0835291436EE}"/>
              </a:ext>
            </a:extLst>
          </p:cNvPr>
          <p:cNvSpPr txBox="1"/>
          <p:nvPr/>
        </p:nvSpPr>
        <p:spPr>
          <a:xfrm>
            <a:off x="6827624" y="4131855"/>
            <a:ext cx="63671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500</a:t>
            </a:r>
            <a:r>
              <a:rPr lang="ru-RU" sz="1050" dirty="0">
                <a:solidFill>
                  <a:schemeClr val="bg1"/>
                </a:solidFill>
              </a:rPr>
              <a:t> </a:t>
            </a:r>
            <a:r>
              <a:rPr lang="ru-RU" sz="1050" dirty="0" err="1">
                <a:solidFill>
                  <a:schemeClr val="bg1"/>
                </a:solidFill>
              </a:rPr>
              <a:t>стр</a:t>
            </a:r>
            <a:r>
              <a:rPr lang="en-US" sz="1050" dirty="0">
                <a:solidFill>
                  <a:schemeClr val="bg1"/>
                </a:solidFill>
              </a:rPr>
              <a:t>.</a:t>
            </a:r>
            <a:endParaRPr lang="ru-RU" sz="700" dirty="0">
              <a:solidFill>
                <a:schemeClr val="bg1"/>
              </a:solidFill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533B7FFF-9FFB-4D96-8463-6EF3E54FA83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7469" y="1948239"/>
            <a:ext cx="4017061" cy="113331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3FA3E60-431E-4FF1-9EFE-FEC8E5AEF7E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3855" y="4804821"/>
            <a:ext cx="3824287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99165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32C4F4CE-DC12-4A9D-807A-79536CBABE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7159" y="563925"/>
            <a:ext cx="5819775" cy="42291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Введение в верификацию процессорных 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Сложности верификации процессорных ядер</a:t>
            </a:r>
            <a:endParaRPr lang="ru-RU" sz="2800" b="1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D34B778-0A91-4F57-A54B-3CA15CF73248}"/>
              </a:ext>
            </a:extLst>
          </p:cNvPr>
          <p:cNvSpPr txBox="1"/>
          <p:nvPr/>
        </p:nvSpPr>
        <p:spPr>
          <a:xfrm>
            <a:off x="1955353" y="3472952"/>
            <a:ext cx="2376484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ISA</a:t>
            </a:r>
            <a:br>
              <a:rPr lang="en-US" sz="3200" dirty="0"/>
            </a:br>
            <a:r>
              <a:rPr lang="ru-RU" sz="1400" dirty="0"/>
              <a:t>Архитектура</a:t>
            </a:r>
            <a:r>
              <a:rPr lang="en-US" sz="1400" dirty="0"/>
              <a:t> </a:t>
            </a:r>
            <a:r>
              <a:rPr lang="ru-RU" sz="1400" dirty="0"/>
              <a:t>Набора Команд</a:t>
            </a:r>
            <a:endParaRPr lang="ru-RU" dirty="0"/>
          </a:p>
        </p:txBody>
      </p:sp>
      <p:sp>
        <p:nvSpPr>
          <p:cNvPr id="16" name="Взрыв: 14 точек 15">
            <a:extLst>
              <a:ext uri="{FF2B5EF4-FFF2-40B4-BE49-F238E27FC236}">
                <a16:creationId xmlns:a16="http://schemas.microsoft.com/office/drawing/2014/main" id="{0F2FAB03-AA79-40A9-B339-99F6C768F589}"/>
              </a:ext>
            </a:extLst>
          </p:cNvPr>
          <p:cNvSpPr/>
          <p:nvPr/>
        </p:nvSpPr>
        <p:spPr>
          <a:xfrm rot="1080000">
            <a:off x="6742813" y="3343237"/>
            <a:ext cx="844975" cy="615354"/>
          </a:xfrm>
          <a:prstGeom prst="irregularSeal2">
            <a:avLst/>
          </a:prstGeom>
          <a:solidFill>
            <a:srgbClr val="606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CC736CFE-0BEA-44EB-B9FA-90EB3A5E50A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9239" y="3472952"/>
            <a:ext cx="2109176" cy="418442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095F0A28-1E90-4FF1-A8E5-20AF66641A7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6575" y="3943285"/>
            <a:ext cx="1594504" cy="57166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784E6D0-9F99-403E-80FC-C9AA370AEECA}"/>
              </a:ext>
            </a:extLst>
          </p:cNvPr>
          <p:cNvSpPr txBox="1"/>
          <p:nvPr/>
        </p:nvSpPr>
        <p:spPr>
          <a:xfrm>
            <a:off x="6818003" y="3520109"/>
            <a:ext cx="65594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1050" dirty="0">
                <a:solidFill>
                  <a:schemeClr val="bg1"/>
                </a:solidFill>
              </a:rPr>
              <a:t>238 </a:t>
            </a:r>
            <a:r>
              <a:rPr lang="ru-RU" sz="1050" dirty="0" err="1">
                <a:solidFill>
                  <a:schemeClr val="bg1"/>
                </a:solidFill>
              </a:rPr>
              <a:t>стр</a:t>
            </a:r>
            <a:r>
              <a:rPr lang="en-US" sz="1050" dirty="0">
                <a:solidFill>
                  <a:schemeClr val="bg1"/>
                </a:solidFill>
              </a:rPr>
              <a:t>.</a:t>
            </a:r>
            <a:endParaRPr lang="ru-RU" sz="700" dirty="0">
              <a:solidFill>
                <a:schemeClr val="bg1"/>
              </a:solidFill>
            </a:endParaRPr>
          </a:p>
        </p:txBody>
      </p:sp>
      <p:sp>
        <p:nvSpPr>
          <p:cNvPr id="22" name="Взрыв: 14 точек 21">
            <a:extLst>
              <a:ext uri="{FF2B5EF4-FFF2-40B4-BE49-F238E27FC236}">
                <a16:creationId xmlns:a16="http://schemas.microsoft.com/office/drawing/2014/main" id="{7FE8A59D-EA23-4884-843F-8FC780D76464}"/>
              </a:ext>
            </a:extLst>
          </p:cNvPr>
          <p:cNvSpPr/>
          <p:nvPr/>
        </p:nvSpPr>
        <p:spPr>
          <a:xfrm rot="1080000">
            <a:off x="6742815" y="3954983"/>
            <a:ext cx="844975" cy="615354"/>
          </a:xfrm>
          <a:prstGeom prst="irregularSeal2">
            <a:avLst/>
          </a:prstGeom>
          <a:solidFill>
            <a:srgbClr val="606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CB4E840-2340-410D-A46D-0835291436EE}"/>
              </a:ext>
            </a:extLst>
          </p:cNvPr>
          <p:cNvSpPr txBox="1"/>
          <p:nvPr/>
        </p:nvSpPr>
        <p:spPr>
          <a:xfrm>
            <a:off x="6827624" y="4131855"/>
            <a:ext cx="63671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500</a:t>
            </a:r>
            <a:r>
              <a:rPr lang="ru-RU" sz="1050" dirty="0">
                <a:solidFill>
                  <a:schemeClr val="bg1"/>
                </a:solidFill>
              </a:rPr>
              <a:t> </a:t>
            </a:r>
            <a:r>
              <a:rPr lang="ru-RU" sz="1050" dirty="0" err="1">
                <a:solidFill>
                  <a:schemeClr val="bg1"/>
                </a:solidFill>
              </a:rPr>
              <a:t>стр</a:t>
            </a:r>
            <a:r>
              <a:rPr lang="en-US" sz="1050" dirty="0">
                <a:solidFill>
                  <a:schemeClr val="bg1"/>
                </a:solidFill>
              </a:rPr>
              <a:t>.</a:t>
            </a:r>
            <a:endParaRPr lang="ru-RU" sz="700" dirty="0">
              <a:solidFill>
                <a:schemeClr val="bg1"/>
              </a:solidFill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533B7FFF-9FFB-4D96-8463-6EF3E54FA83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7469" y="1948239"/>
            <a:ext cx="4017061" cy="113331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3FA3E60-431E-4FF1-9EFE-FEC8E5AEF7E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3855" y="4804821"/>
            <a:ext cx="3824287" cy="1371600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9A2B002F-8EB0-4AE3-AA22-356245627481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9032" y="1564661"/>
            <a:ext cx="2850903" cy="2227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0401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Объект 2">
            <a:extLst>
              <a:ext uri="{FF2B5EF4-FFF2-40B4-BE49-F238E27FC236}">
                <a16:creationId xmlns:a16="http://schemas.microsoft.com/office/drawing/2014/main" id="{B2D28BBE-BBFB-4AB3-8B47-4BE7F6FA8E86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ru-RU" sz="2400" b="1" dirty="0">
              <a:solidFill>
                <a:srgbClr val="6A57A1"/>
              </a:solidFill>
            </a:endParaRPr>
          </a:p>
          <a:p>
            <a:pPr marL="0" indent="0">
              <a:buNone/>
            </a:pPr>
            <a:r>
              <a:rPr lang="ru-RU" sz="2400" b="1" dirty="0">
                <a:solidFill>
                  <a:srgbClr val="6A57A1"/>
                </a:solidFill>
              </a:rPr>
              <a:t>Верификация</a:t>
            </a:r>
            <a:r>
              <a:rPr lang="ru-RU" sz="2400" b="1" dirty="0">
                <a:solidFill>
                  <a:srgbClr val="E54F40"/>
                </a:solidFill>
              </a:rPr>
              <a:t> </a:t>
            </a:r>
            <a:r>
              <a:rPr lang="ru-RU" sz="2400" dirty="0"/>
              <a:t>– процесс обоснованного доказательства корректной работы устройства в рамках представленной на него спецификации.</a:t>
            </a: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Введение в верификацию процессорных 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Что такое верификация цифровых устройств</a:t>
            </a:r>
            <a:endParaRPr lang="ru-RU" sz="2800" b="1" dirty="0"/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502E15C9-B993-402E-BBE3-761E84AFEA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42339" y="3217505"/>
            <a:ext cx="4507322" cy="3275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22961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32C4F4CE-DC12-4A9D-807A-79536CBABE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7159" y="563925"/>
            <a:ext cx="5819775" cy="42291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Введение в верификацию процессорных 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Сложности верификации процессорных ядер</a:t>
            </a:r>
            <a:endParaRPr lang="ru-RU" sz="2800" b="1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D34B778-0A91-4F57-A54B-3CA15CF73248}"/>
              </a:ext>
            </a:extLst>
          </p:cNvPr>
          <p:cNvSpPr txBox="1"/>
          <p:nvPr/>
        </p:nvSpPr>
        <p:spPr>
          <a:xfrm>
            <a:off x="1955353" y="3472952"/>
            <a:ext cx="2376484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ISA</a:t>
            </a:r>
            <a:br>
              <a:rPr lang="en-US" sz="3200" dirty="0"/>
            </a:br>
            <a:r>
              <a:rPr lang="ru-RU" sz="1400" dirty="0"/>
              <a:t>Архитектура</a:t>
            </a:r>
            <a:r>
              <a:rPr lang="en-US" sz="1400" dirty="0"/>
              <a:t> </a:t>
            </a:r>
            <a:r>
              <a:rPr lang="ru-RU" sz="1400" dirty="0"/>
              <a:t>Набора Команд</a:t>
            </a:r>
            <a:endParaRPr lang="ru-RU" dirty="0"/>
          </a:p>
        </p:txBody>
      </p:sp>
      <p:sp>
        <p:nvSpPr>
          <p:cNvPr id="16" name="Взрыв: 14 точек 15">
            <a:extLst>
              <a:ext uri="{FF2B5EF4-FFF2-40B4-BE49-F238E27FC236}">
                <a16:creationId xmlns:a16="http://schemas.microsoft.com/office/drawing/2014/main" id="{0F2FAB03-AA79-40A9-B339-99F6C768F589}"/>
              </a:ext>
            </a:extLst>
          </p:cNvPr>
          <p:cNvSpPr/>
          <p:nvPr/>
        </p:nvSpPr>
        <p:spPr>
          <a:xfrm rot="1080000">
            <a:off x="6742813" y="3343237"/>
            <a:ext cx="844975" cy="615354"/>
          </a:xfrm>
          <a:prstGeom prst="irregularSeal2">
            <a:avLst/>
          </a:prstGeom>
          <a:solidFill>
            <a:srgbClr val="606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CC736CFE-0BEA-44EB-B9FA-90EB3A5E50A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9239" y="3472952"/>
            <a:ext cx="2109176" cy="418442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095F0A28-1E90-4FF1-A8E5-20AF66641A7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6575" y="3943285"/>
            <a:ext cx="1594504" cy="57166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784E6D0-9F99-403E-80FC-C9AA370AEECA}"/>
              </a:ext>
            </a:extLst>
          </p:cNvPr>
          <p:cNvSpPr txBox="1"/>
          <p:nvPr/>
        </p:nvSpPr>
        <p:spPr>
          <a:xfrm>
            <a:off x="6818003" y="3520109"/>
            <a:ext cx="65594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1050" dirty="0">
                <a:solidFill>
                  <a:schemeClr val="bg1"/>
                </a:solidFill>
              </a:rPr>
              <a:t>238 </a:t>
            </a:r>
            <a:r>
              <a:rPr lang="ru-RU" sz="1050" dirty="0" err="1">
                <a:solidFill>
                  <a:schemeClr val="bg1"/>
                </a:solidFill>
              </a:rPr>
              <a:t>стр</a:t>
            </a:r>
            <a:r>
              <a:rPr lang="en-US" sz="1050" dirty="0">
                <a:solidFill>
                  <a:schemeClr val="bg1"/>
                </a:solidFill>
              </a:rPr>
              <a:t>.</a:t>
            </a:r>
            <a:endParaRPr lang="ru-RU" sz="700" dirty="0">
              <a:solidFill>
                <a:schemeClr val="bg1"/>
              </a:solidFill>
            </a:endParaRPr>
          </a:p>
        </p:txBody>
      </p:sp>
      <p:sp>
        <p:nvSpPr>
          <p:cNvPr id="22" name="Взрыв: 14 точек 21">
            <a:extLst>
              <a:ext uri="{FF2B5EF4-FFF2-40B4-BE49-F238E27FC236}">
                <a16:creationId xmlns:a16="http://schemas.microsoft.com/office/drawing/2014/main" id="{7FE8A59D-EA23-4884-843F-8FC780D76464}"/>
              </a:ext>
            </a:extLst>
          </p:cNvPr>
          <p:cNvSpPr/>
          <p:nvPr/>
        </p:nvSpPr>
        <p:spPr>
          <a:xfrm rot="1080000">
            <a:off x="6742815" y="3954983"/>
            <a:ext cx="844975" cy="615354"/>
          </a:xfrm>
          <a:prstGeom prst="irregularSeal2">
            <a:avLst/>
          </a:prstGeom>
          <a:solidFill>
            <a:srgbClr val="606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CB4E840-2340-410D-A46D-0835291436EE}"/>
              </a:ext>
            </a:extLst>
          </p:cNvPr>
          <p:cNvSpPr txBox="1"/>
          <p:nvPr/>
        </p:nvSpPr>
        <p:spPr>
          <a:xfrm>
            <a:off x="6827624" y="4131855"/>
            <a:ext cx="63671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500</a:t>
            </a:r>
            <a:r>
              <a:rPr lang="ru-RU" sz="1050" dirty="0">
                <a:solidFill>
                  <a:schemeClr val="bg1"/>
                </a:solidFill>
              </a:rPr>
              <a:t> </a:t>
            </a:r>
            <a:r>
              <a:rPr lang="ru-RU" sz="1050" dirty="0" err="1">
                <a:solidFill>
                  <a:schemeClr val="bg1"/>
                </a:solidFill>
              </a:rPr>
              <a:t>стр</a:t>
            </a:r>
            <a:r>
              <a:rPr lang="en-US" sz="1050" dirty="0">
                <a:solidFill>
                  <a:schemeClr val="bg1"/>
                </a:solidFill>
              </a:rPr>
              <a:t>.</a:t>
            </a:r>
            <a:endParaRPr lang="ru-RU" sz="700" dirty="0">
              <a:solidFill>
                <a:schemeClr val="bg1"/>
              </a:solidFill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533B7FFF-9FFB-4D96-8463-6EF3E54FA83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7469" y="1948239"/>
            <a:ext cx="4017061" cy="113331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3FA3E60-431E-4FF1-9EFE-FEC8E5AEF7E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3855" y="4804821"/>
            <a:ext cx="3824287" cy="1371600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910DD427-6825-43FA-8983-603A51906834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9032" y="1564661"/>
            <a:ext cx="2850903" cy="2227628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C276D781-FD0D-4BCB-94D5-1D1D4409C3C6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1071" y="3891394"/>
            <a:ext cx="2586824" cy="2701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09918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Введение в верификацию процессорных 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Сложности верификации процессорных ядер</a:t>
            </a:r>
            <a:endParaRPr lang="ru-RU" sz="2800" b="1" dirty="0"/>
          </a:p>
        </p:txBody>
      </p:sp>
      <p:sp>
        <p:nvSpPr>
          <p:cNvPr id="59" name="Прямоугольник 58">
            <a:extLst>
              <a:ext uri="{FF2B5EF4-FFF2-40B4-BE49-F238E27FC236}">
                <a16:creationId xmlns:a16="http://schemas.microsoft.com/office/drawing/2014/main" id="{8C81CC50-7D3B-4EEF-89F6-960A99E76DF8}"/>
              </a:ext>
            </a:extLst>
          </p:cNvPr>
          <p:cNvSpPr/>
          <p:nvPr/>
        </p:nvSpPr>
        <p:spPr>
          <a:xfrm>
            <a:off x="1899564" y="3130560"/>
            <a:ext cx="1409700" cy="16350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C4593D5-8E81-4E48-A0CF-70955AE9A12A}"/>
              </a:ext>
            </a:extLst>
          </p:cNvPr>
          <p:cNvSpPr txBox="1"/>
          <p:nvPr/>
        </p:nvSpPr>
        <p:spPr>
          <a:xfrm>
            <a:off x="2325166" y="4226841"/>
            <a:ext cx="1636858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µArch</a:t>
            </a:r>
            <a:br>
              <a:rPr lang="ru-RU" sz="3200" dirty="0"/>
            </a:br>
            <a:r>
              <a:rPr lang="ru-RU" sz="1400" dirty="0"/>
              <a:t>Микроархитектура</a:t>
            </a:r>
            <a:endParaRPr lang="ru-RU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D34B778-0A91-4F57-A54B-3CA15CF73248}"/>
              </a:ext>
            </a:extLst>
          </p:cNvPr>
          <p:cNvSpPr txBox="1"/>
          <p:nvPr/>
        </p:nvSpPr>
        <p:spPr>
          <a:xfrm>
            <a:off x="1955353" y="2784338"/>
            <a:ext cx="2376484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ISA</a:t>
            </a:r>
            <a:br>
              <a:rPr lang="en-US" sz="3200" dirty="0"/>
            </a:br>
            <a:r>
              <a:rPr lang="ru-RU" sz="1400" dirty="0"/>
              <a:t>Архитектура</a:t>
            </a:r>
            <a:r>
              <a:rPr lang="en-US" sz="1400" dirty="0"/>
              <a:t> </a:t>
            </a:r>
            <a:r>
              <a:rPr lang="ru-RU" sz="1400" dirty="0"/>
              <a:t>Набора Команд</a:t>
            </a:r>
            <a:endParaRPr lang="ru-RU" dirty="0"/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D00F67BA-91DD-4F94-BB00-D58F0C6384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7159" y="1323304"/>
            <a:ext cx="5819775" cy="4229100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32C4F4CE-DC12-4A9D-807A-79536CBABE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7159" y="-124689"/>
            <a:ext cx="5819775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25540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D00F67BA-91DD-4F94-BB00-D58F0C6384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7159" y="1323304"/>
            <a:ext cx="5819775" cy="42291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Введение в верификацию процессорных 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Сложности верификации процессорных ядер</a:t>
            </a:r>
            <a:endParaRPr lang="ru-RU" sz="2800" b="1" dirty="0"/>
          </a:p>
        </p:txBody>
      </p:sp>
      <p:sp>
        <p:nvSpPr>
          <p:cNvPr id="59" name="Прямоугольник 58">
            <a:extLst>
              <a:ext uri="{FF2B5EF4-FFF2-40B4-BE49-F238E27FC236}">
                <a16:creationId xmlns:a16="http://schemas.microsoft.com/office/drawing/2014/main" id="{8C81CC50-7D3B-4EEF-89F6-960A99E76DF8}"/>
              </a:ext>
            </a:extLst>
          </p:cNvPr>
          <p:cNvSpPr/>
          <p:nvPr/>
        </p:nvSpPr>
        <p:spPr>
          <a:xfrm>
            <a:off x="1899564" y="3130560"/>
            <a:ext cx="1409700" cy="16350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C4593D5-8E81-4E48-A0CF-70955AE9A12A}"/>
              </a:ext>
            </a:extLst>
          </p:cNvPr>
          <p:cNvSpPr txBox="1"/>
          <p:nvPr/>
        </p:nvSpPr>
        <p:spPr>
          <a:xfrm>
            <a:off x="2325166" y="4226841"/>
            <a:ext cx="1636858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µArch</a:t>
            </a:r>
            <a:br>
              <a:rPr lang="ru-RU" sz="3200" dirty="0"/>
            </a:br>
            <a:r>
              <a:rPr lang="ru-RU" sz="1400" dirty="0"/>
              <a:t>Микроархитектура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5953641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D00F67BA-91DD-4F94-BB00-D58F0C6384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7159" y="783000"/>
            <a:ext cx="5819775" cy="42291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Введение в верификацию процессорных 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Сложности верификации процессорных ядер</a:t>
            </a:r>
            <a:endParaRPr lang="ru-RU" sz="2800" b="1" dirty="0"/>
          </a:p>
        </p:txBody>
      </p:sp>
      <p:sp>
        <p:nvSpPr>
          <p:cNvPr id="59" name="Прямоугольник 58">
            <a:extLst>
              <a:ext uri="{FF2B5EF4-FFF2-40B4-BE49-F238E27FC236}">
                <a16:creationId xmlns:a16="http://schemas.microsoft.com/office/drawing/2014/main" id="{8C81CC50-7D3B-4EEF-89F6-960A99E76DF8}"/>
              </a:ext>
            </a:extLst>
          </p:cNvPr>
          <p:cNvSpPr/>
          <p:nvPr/>
        </p:nvSpPr>
        <p:spPr>
          <a:xfrm>
            <a:off x="1899564" y="3130560"/>
            <a:ext cx="1409700" cy="16350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C4593D5-8E81-4E48-A0CF-70955AE9A12A}"/>
              </a:ext>
            </a:extLst>
          </p:cNvPr>
          <p:cNvSpPr txBox="1"/>
          <p:nvPr/>
        </p:nvSpPr>
        <p:spPr>
          <a:xfrm>
            <a:off x="2325166" y="3686537"/>
            <a:ext cx="1636858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µArch</a:t>
            </a:r>
            <a:br>
              <a:rPr lang="ru-RU" sz="3200" dirty="0"/>
            </a:br>
            <a:r>
              <a:rPr lang="ru-RU" sz="1400" dirty="0"/>
              <a:t>Микроархитектура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6723454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D00F67BA-91DD-4F94-BB00-D58F0C6384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7159" y="783000"/>
            <a:ext cx="5819775" cy="42291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Введение в верификацию процессорных 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Сложности верификации процессорных ядер</a:t>
            </a:r>
            <a:endParaRPr lang="ru-RU" sz="2800" b="1" dirty="0"/>
          </a:p>
        </p:txBody>
      </p:sp>
      <p:sp>
        <p:nvSpPr>
          <p:cNvPr id="59" name="Прямоугольник 58">
            <a:extLst>
              <a:ext uri="{FF2B5EF4-FFF2-40B4-BE49-F238E27FC236}">
                <a16:creationId xmlns:a16="http://schemas.microsoft.com/office/drawing/2014/main" id="{8C81CC50-7D3B-4EEF-89F6-960A99E76DF8}"/>
              </a:ext>
            </a:extLst>
          </p:cNvPr>
          <p:cNvSpPr/>
          <p:nvPr/>
        </p:nvSpPr>
        <p:spPr>
          <a:xfrm>
            <a:off x="1899564" y="3130560"/>
            <a:ext cx="1409700" cy="16350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C4593D5-8E81-4E48-A0CF-70955AE9A12A}"/>
              </a:ext>
            </a:extLst>
          </p:cNvPr>
          <p:cNvSpPr txBox="1"/>
          <p:nvPr/>
        </p:nvSpPr>
        <p:spPr>
          <a:xfrm>
            <a:off x="2325166" y="3686537"/>
            <a:ext cx="1636858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µArch</a:t>
            </a:r>
            <a:br>
              <a:rPr lang="ru-RU" sz="3200" dirty="0"/>
            </a:br>
            <a:r>
              <a:rPr lang="ru-RU" sz="1400" dirty="0"/>
              <a:t>Микроархитектура</a:t>
            </a:r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E2593B7-A177-49AC-9A79-CDE13BCBC1D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67220" y="1965399"/>
            <a:ext cx="3559427" cy="2691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73771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D00F67BA-91DD-4F94-BB00-D58F0C6384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7159" y="783000"/>
            <a:ext cx="5819775" cy="42291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Введение в верификацию процессорных 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Сложности верификации процессорных ядер</a:t>
            </a:r>
            <a:endParaRPr lang="ru-RU" sz="2800" b="1" dirty="0"/>
          </a:p>
        </p:txBody>
      </p:sp>
      <p:sp>
        <p:nvSpPr>
          <p:cNvPr id="59" name="Прямоугольник 58">
            <a:extLst>
              <a:ext uri="{FF2B5EF4-FFF2-40B4-BE49-F238E27FC236}">
                <a16:creationId xmlns:a16="http://schemas.microsoft.com/office/drawing/2014/main" id="{8C81CC50-7D3B-4EEF-89F6-960A99E76DF8}"/>
              </a:ext>
            </a:extLst>
          </p:cNvPr>
          <p:cNvSpPr/>
          <p:nvPr/>
        </p:nvSpPr>
        <p:spPr>
          <a:xfrm>
            <a:off x="1899564" y="3130560"/>
            <a:ext cx="1409700" cy="16350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C4593D5-8E81-4E48-A0CF-70955AE9A12A}"/>
              </a:ext>
            </a:extLst>
          </p:cNvPr>
          <p:cNvSpPr txBox="1"/>
          <p:nvPr/>
        </p:nvSpPr>
        <p:spPr>
          <a:xfrm>
            <a:off x="2325166" y="3686537"/>
            <a:ext cx="1636858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µArch</a:t>
            </a:r>
            <a:br>
              <a:rPr lang="ru-RU" sz="3200" dirty="0"/>
            </a:br>
            <a:r>
              <a:rPr lang="ru-RU" sz="1400" dirty="0"/>
              <a:t>Микроархитектура</a:t>
            </a:r>
            <a:endParaRPr lang="ru-RU" dirty="0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AE66446F-1494-EED7-BBC3-ABB44D8E3E7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67220" y="1965399"/>
            <a:ext cx="3559427" cy="2691961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260F4B5C-6ABB-2B2F-67AB-3CD92015C41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49859" y="4932071"/>
            <a:ext cx="2267005" cy="1435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69760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D00F67BA-91DD-4F94-BB00-D58F0C6384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7159" y="783000"/>
            <a:ext cx="5819775" cy="42291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Введение в верификацию процессорных 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Сложности верификации процессорных ядер</a:t>
            </a:r>
            <a:endParaRPr lang="ru-RU" sz="2800" b="1" dirty="0"/>
          </a:p>
        </p:txBody>
      </p:sp>
      <p:sp>
        <p:nvSpPr>
          <p:cNvPr id="59" name="Прямоугольник 58">
            <a:extLst>
              <a:ext uri="{FF2B5EF4-FFF2-40B4-BE49-F238E27FC236}">
                <a16:creationId xmlns:a16="http://schemas.microsoft.com/office/drawing/2014/main" id="{8C81CC50-7D3B-4EEF-89F6-960A99E76DF8}"/>
              </a:ext>
            </a:extLst>
          </p:cNvPr>
          <p:cNvSpPr/>
          <p:nvPr/>
        </p:nvSpPr>
        <p:spPr>
          <a:xfrm>
            <a:off x="1899564" y="3130560"/>
            <a:ext cx="1409700" cy="16350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C4593D5-8E81-4E48-A0CF-70955AE9A12A}"/>
              </a:ext>
            </a:extLst>
          </p:cNvPr>
          <p:cNvSpPr txBox="1"/>
          <p:nvPr/>
        </p:nvSpPr>
        <p:spPr>
          <a:xfrm>
            <a:off x="2325166" y="3686537"/>
            <a:ext cx="1636858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µArch</a:t>
            </a:r>
            <a:br>
              <a:rPr lang="ru-RU" sz="3200" dirty="0"/>
            </a:br>
            <a:r>
              <a:rPr lang="ru-RU" sz="1400" dirty="0"/>
              <a:t>Микроархитектура</a:t>
            </a:r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149F425-643C-E085-FE8D-2F36ED0DBD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731843" y="1965399"/>
            <a:ext cx="2656984" cy="157758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942CD3E-4CAF-4597-A898-F31B4AB08B3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567220" y="1965399"/>
            <a:ext cx="3559427" cy="2691961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6670720-871F-4648-8CC0-A22DC3228C1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449859" y="4932071"/>
            <a:ext cx="2267005" cy="1435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68247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D00F67BA-91DD-4F94-BB00-D58F0C6384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7159" y="783000"/>
            <a:ext cx="5819775" cy="42291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Введение в верификацию процессорных 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Сложности верификации процессорных ядер</a:t>
            </a:r>
            <a:endParaRPr lang="ru-RU" sz="2800" b="1" dirty="0"/>
          </a:p>
        </p:txBody>
      </p:sp>
      <p:sp>
        <p:nvSpPr>
          <p:cNvPr id="59" name="Прямоугольник 58">
            <a:extLst>
              <a:ext uri="{FF2B5EF4-FFF2-40B4-BE49-F238E27FC236}">
                <a16:creationId xmlns:a16="http://schemas.microsoft.com/office/drawing/2014/main" id="{8C81CC50-7D3B-4EEF-89F6-960A99E76DF8}"/>
              </a:ext>
            </a:extLst>
          </p:cNvPr>
          <p:cNvSpPr/>
          <p:nvPr/>
        </p:nvSpPr>
        <p:spPr>
          <a:xfrm>
            <a:off x="1899564" y="3130560"/>
            <a:ext cx="1409700" cy="16350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C4593D5-8E81-4E48-A0CF-70955AE9A12A}"/>
              </a:ext>
            </a:extLst>
          </p:cNvPr>
          <p:cNvSpPr txBox="1"/>
          <p:nvPr/>
        </p:nvSpPr>
        <p:spPr>
          <a:xfrm>
            <a:off x="2325166" y="3686537"/>
            <a:ext cx="1636858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µArch</a:t>
            </a:r>
            <a:br>
              <a:rPr lang="ru-RU" sz="3200" dirty="0"/>
            </a:br>
            <a:r>
              <a:rPr lang="ru-RU" sz="1400" dirty="0"/>
              <a:t>Микроархитектура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EA1F633-D0F9-DC7D-C706-22A8FFF5D54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1843" y="3713620"/>
            <a:ext cx="2656984" cy="1052037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59A1F6E1-2751-44AC-9B7F-7D14344B889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567220" y="1965399"/>
            <a:ext cx="3559427" cy="2691961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87D7486-15FB-4A53-82A7-5E21A9A3978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449859" y="4932071"/>
            <a:ext cx="2267005" cy="1435770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D171F325-C9C6-4557-9E1A-6404C3B02CC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731843" y="1965399"/>
            <a:ext cx="2656984" cy="1577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53602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D00F67BA-91DD-4F94-BB00-D58F0C6384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7159" y="783000"/>
            <a:ext cx="5819775" cy="42291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Введение в верификацию процессорных 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Сложности верификации процессорных ядер</a:t>
            </a:r>
            <a:endParaRPr lang="ru-RU" sz="2800" b="1" dirty="0"/>
          </a:p>
        </p:txBody>
      </p:sp>
      <p:sp>
        <p:nvSpPr>
          <p:cNvPr id="59" name="Прямоугольник 58">
            <a:extLst>
              <a:ext uri="{FF2B5EF4-FFF2-40B4-BE49-F238E27FC236}">
                <a16:creationId xmlns:a16="http://schemas.microsoft.com/office/drawing/2014/main" id="{8C81CC50-7D3B-4EEF-89F6-960A99E76DF8}"/>
              </a:ext>
            </a:extLst>
          </p:cNvPr>
          <p:cNvSpPr/>
          <p:nvPr/>
        </p:nvSpPr>
        <p:spPr>
          <a:xfrm>
            <a:off x="1899564" y="3130560"/>
            <a:ext cx="1409700" cy="16350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C4593D5-8E81-4E48-A0CF-70955AE9A12A}"/>
              </a:ext>
            </a:extLst>
          </p:cNvPr>
          <p:cNvSpPr txBox="1"/>
          <p:nvPr/>
        </p:nvSpPr>
        <p:spPr>
          <a:xfrm>
            <a:off x="2325166" y="3686537"/>
            <a:ext cx="1636858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µArch</a:t>
            </a:r>
            <a:br>
              <a:rPr lang="ru-RU" sz="3200" dirty="0"/>
            </a:br>
            <a:r>
              <a:rPr lang="ru-RU" sz="1400" dirty="0"/>
              <a:t>Микроархитектура</a:t>
            </a:r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2C2EA86-80C7-6760-EA53-F0180039B92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7790" y="4932071"/>
            <a:ext cx="2325090" cy="1149434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45A27B3E-DD3F-4741-8C74-050816791D3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567220" y="1965399"/>
            <a:ext cx="3559427" cy="2691961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8F08FB9C-8BB7-4945-9EBF-63215DBD4F8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449859" y="4932071"/>
            <a:ext cx="2267005" cy="1435770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DF8DE68C-D6DD-4904-B629-305F419E05F7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1843" y="3713620"/>
            <a:ext cx="2656984" cy="1052037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6AD24B95-A20C-4F56-AAB3-11BAD8298D5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731843" y="1965399"/>
            <a:ext cx="2656984" cy="1577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33897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Введение в верификацию </a:t>
            </a:r>
            <a:r>
              <a:rPr lang="en-US" sz="2400" dirty="0">
                <a:solidFill>
                  <a:srgbClr val="6A57A1"/>
                </a:solidFill>
              </a:rPr>
              <a:t>RISC-V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Архитектура</a:t>
            </a:r>
            <a:endParaRPr lang="ru-RU" sz="2800" b="1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9804524-3C15-4DC1-B53F-771594F8834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24275" y="987424"/>
            <a:ext cx="2562183" cy="405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5239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A9FD4EE1-C622-4636-89D7-4C10EA6696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42339" y="3217505"/>
            <a:ext cx="4508189" cy="3276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Введение в верификацию процессорных 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Что такое верификация цифровых устройств</a:t>
            </a:r>
            <a:endParaRPr lang="ru-RU" sz="2800" b="1" dirty="0"/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EE9F5BA1-15B1-4066-833B-445A62C99AC8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ru-RU" sz="2400" b="1" dirty="0">
              <a:solidFill>
                <a:srgbClr val="6A57A1"/>
              </a:solidFill>
            </a:endParaRPr>
          </a:p>
          <a:p>
            <a:pPr marL="0" indent="0">
              <a:buNone/>
            </a:pPr>
            <a:r>
              <a:rPr lang="ru-RU" sz="2400" b="1" dirty="0">
                <a:solidFill>
                  <a:srgbClr val="6A57A1"/>
                </a:solidFill>
              </a:rPr>
              <a:t>Верификация</a:t>
            </a:r>
            <a:r>
              <a:rPr lang="ru-RU" sz="2400" b="1" dirty="0">
                <a:solidFill>
                  <a:srgbClr val="E54F40"/>
                </a:solidFill>
              </a:rPr>
              <a:t> </a:t>
            </a:r>
            <a:r>
              <a:rPr lang="ru-RU" sz="2400" dirty="0"/>
              <a:t>– процесс обоснованного доказательства корректной работы устройства в рамках представленной на него спецификации.</a:t>
            </a:r>
          </a:p>
        </p:txBody>
      </p:sp>
    </p:spTree>
    <p:extLst>
      <p:ext uri="{BB962C8B-B14F-4D97-AF65-F5344CB8AC3E}">
        <p14:creationId xmlns:p14="http://schemas.microsoft.com/office/powerpoint/2010/main" val="278342935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Введение в верификацию </a:t>
            </a:r>
            <a:r>
              <a:rPr lang="en-US" sz="2400" dirty="0">
                <a:solidFill>
                  <a:srgbClr val="6A57A1"/>
                </a:solidFill>
              </a:rPr>
              <a:t>RISC-V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Архитектура</a:t>
            </a:r>
            <a:endParaRPr lang="ru-RU" sz="2800" b="1" dirty="0"/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EE9F5BA1-15B1-4066-833B-445A62C99AC8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ru-RU" sz="2400" dirty="0"/>
              <a:t>Современная и быстроразвивающаяся </a:t>
            </a:r>
            <a:r>
              <a:rPr lang="ru-RU" sz="2400" dirty="0">
                <a:solidFill>
                  <a:srgbClr val="6A57A1"/>
                </a:solidFill>
              </a:rPr>
              <a:t>архитектура набора команд.</a:t>
            </a:r>
            <a:endParaRPr lang="en-US" sz="2400" dirty="0">
              <a:solidFill>
                <a:srgbClr val="6A57A1"/>
              </a:solidFill>
            </a:endParaRPr>
          </a:p>
          <a:p>
            <a:pPr marL="0" indent="0">
              <a:buNone/>
            </a:pPr>
            <a:endParaRPr lang="ru-RU" sz="24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9804524-3C15-4DC1-B53F-771594F8834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24275" y="987424"/>
            <a:ext cx="2562183" cy="40550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403E73D-8377-4177-BC52-6FAD578F3A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75066" y="2393426"/>
            <a:ext cx="10041868" cy="7297200"/>
          </a:xfrm>
          <a:prstGeom prst="rect">
            <a:avLst/>
          </a:prstGeom>
        </p:spPr>
      </p:pic>
      <p:cxnSp>
        <p:nvCxnSpPr>
          <p:cNvPr id="10" name="Прямая со стрелкой 9">
            <a:extLst>
              <a:ext uri="{FF2B5EF4-FFF2-40B4-BE49-F238E27FC236}">
                <a16:creationId xmlns:a16="http://schemas.microsoft.com/office/drawing/2014/main" id="{74CF3824-3FE9-450F-9C65-9615E7C3175A}"/>
              </a:ext>
            </a:extLst>
          </p:cNvPr>
          <p:cNvCxnSpPr>
            <a:cxnSpLocks/>
          </p:cNvCxnSpPr>
          <p:nvPr/>
        </p:nvCxnSpPr>
        <p:spPr>
          <a:xfrm flipV="1">
            <a:off x="3750856" y="3474892"/>
            <a:ext cx="522879" cy="29743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DC83959-5449-4F26-82A7-8751545454D8}"/>
              </a:ext>
            </a:extLst>
          </p:cNvPr>
          <p:cNvSpPr txBox="1"/>
          <p:nvPr/>
        </p:nvSpPr>
        <p:spPr>
          <a:xfrm>
            <a:off x="4830783" y="5066696"/>
            <a:ext cx="1636858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µArch</a:t>
            </a:r>
            <a:br>
              <a:rPr lang="ru-RU" sz="3200" dirty="0"/>
            </a:br>
            <a:r>
              <a:rPr lang="ru-RU" sz="1400" dirty="0"/>
              <a:t>Микроархитектура</a:t>
            </a:r>
            <a:endParaRPr lang="ru-RU" dirty="0"/>
          </a:p>
        </p:txBody>
      </p:sp>
      <p:cxnSp>
        <p:nvCxnSpPr>
          <p:cNvPr id="13" name="Прямая со стрелкой 12">
            <a:extLst>
              <a:ext uri="{FF2B5EF4-FFF2-40B4-BE49-F238E27FC236}">
                <a16:creationId xmlns:a16="http://schemas.microsoft.com/office/drawing/2014/main" id="{09DE4A18-5616-4094-AAC9-C70524917787}"/>
              </a:ext>
            </a:extLst>
          </p:cNvPr>
          <p:cNvCxnSpPr>
            <a:cxnSpLocks/>
          </p:cNvCxnSpPr>
          <p:nvPr/>
        </p:nvCxnSpPr>
        <p:spPr>
          <a:xfrm>
            <a:off x="3750855" y="5066696"/>
            <a:ext cx="522879" cy="29743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BB8C4CE7-90DD-4034-B23D-615A526FFC1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5464" y="3011280"/>
            <a:ext cx="928349" cy="92834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9C90721-87B1-48E1-811C-26C4AAF4783C}"/>
              </a:ext>
            </a:extLst>
          </p:cNvPr>
          <p:cNvSpPr txBox="1"/>
          <p:nvPr/>
        </p:nvSpPr>
        <p:spPr>
          <a:xfrm>
            <a:off x="4460970" y="3074782"/>
            <a:ext cx="2376484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ISA</a:t>
            </a:r>
            <a:br>
              <a:rPr lang="en-US" sz="3200" dirty="0"/>
            </a:br>
            <a:r>
              <a:rPr lang="ru-RU" sz="1400" dirty="0"/>
              <a:t>Архитектура</a:t>
            </a:r>
            <a:r>
              <a:rPr lang="en-US" sz="1400" dirty="0"/>
              <a:t> </a:t>
            </a:r>
            <a:r>
              <a:rPr lang="ru-RU" sz="1400" dirty="0"/>
              <a:t>Набора Команд</a:t>
            </a:r>
            <a:endParaRPr lang="ru-RU" dirty="0"/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C01540E3-0875-4BC7-B2D6-CDDF37774EC7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7040" y="2686245"/>
            <a:ext cx="1550537" cy="1033691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43CC6925-C5AE-420C-A093-9351F4A3A05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9760" y="3623609"/>
            <a:ext cx="1752600" cy="277267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82A45F02-72E0-40A3-9E3A-D46CF5D324B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4521" y="4657300"/>
            <a:ext cx="2843502" cy="1638579"/>
          </a:xfrm>
          <a:prstGeom prst="rect">
            <a:avLst/>
          </a:prstGeom>
        </p:spPr>
      </p:pic>
      <p:sp>
        <p:nvSpPr>
          <p:cNvPr id="3" name="Прямоугольник: скругленные углы 2">
            <a:extLst>
              <a:ext uri="{FF2B5EF4-FFF2-40B4-BE49-F238E27FC236}">
                <a16:creationId xmlns:a16="http://schemas.microsoft.com/office/drawing/2014/main" id="{2698A673-262D-4EDB-B444-59E175CC0D3F}"/>
              </a:ext>
            </a:extLst>
          </p:cNvPr>
          <p:cNvSpPr/>
          <p:nvPr/>
        </p:nvSpPr>
        <p:spPr>
          <a:xfrm>
            <a:off x="4376737" y="2800802"/>
            <a:ext cx="5924550" cy="1276350"/>
          </a:xfrm>
          <a:prstGeom prst="roundRect">
            <a:avLst/>
          </a:prstGeom>
          <a:noFill/>
          <a:ln w="19050">
            <a:solidFill>
              <a:srgbClr val="6A57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2405778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Введение в верификацию </a:t>
            </a:r>
            <a:r>
              <a:rPr lang="en-US" sz="2400" dirty="0">
                <a:solidFill>
                  <a:srgbClr val="6A57A1"/>
                </a:solidFill>
              </a:rPr>
              <a:t>RISC-V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Архитектура</a:t>
            </a:r>
            <a:endParaRPr lang="ru-RU" sz="2800" b="1" dirty="0"/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EE9F5BA1-15B1-4066-833B-445A62C99AC8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ru-RU" sz="2400" dirty="0"/>
              <a:t>Современная и быстроразвивающаяся </a:t>
            </a:r>
            <a:r>
              <a:rPr lang="ru-RU" sz="2400" dirty="0">
                <a:solidFill>
                  <a:srgbClr val="6A57A1"/>
                </a:solidFill>
              </a:rPr>
              <a:t>архитектура набора команд.</a:t>
            </a:r>
          </a:p>
          <a:p>
            <a:pPr marL="0" indent="0">
              <a:buNone/>
            </a:pPr>
            <a:endParaRPr lang="ru-RU" sz="2400" dirty="0">
              <a:solidFill>
                <a:srgbClr val="6A57A1"/>
              </a:solidFill>
            </a:endParaRPr>
          </a:p>
          <a:p>
            <a:r>
              <a:rPr lang="ru-RU" sz="2400" b="1" dirty="0">
                <a:solidFill>
                  <a:srgbClr val="6A57A1"/>
                </a:solidFill>
              </a:rPr>
              <a:t>Открытая</a:t>
            </a:r>
            <a:r>
              <a:rPr lang="ru-RU" sz="2400" dirty="0">
                <a:solidFill>
                  <a:srgbClr val="6A57A1"/>
                </a:solidFill>
              </a:rPr>
              <a:t> </a:t>
            </a:r>
            <a:r>
              <a:rPr lang="ru-RU" sz="2400" dirty="0"/>
              <a:t>и свободно-распространяемая</a:t>
            </a:r>
          </a:p>
          <a:p>
            <a:pPr marL="0" indent="0">
              <a:buNone/>
            </a:pPr>
            <a:endParaRPr lang="en-US" sz="2400" dirty="0">
              <a:solidFill>
                <a:srgbClr val="6A57A1"/>
              </a:solidFill>
            </a:endParaRPr>
          </a:p>
          <a:p>
            <a:pPr marL="0" indent="0">
              <a:buNone/>
            </a:pPr>
            <a:endParaRPr lang="ru-RU" sz="24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9804524-3C15-4DC1-B53F-771594F8834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24275" y="987424"/>
            <a:ext cx="2562183" cy="405507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94A27AD8-6C7E-43CD-AB8B-BE0AC35C2E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2625" y="4017956"/>
            <a:ext cx="1469041" cy="656748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F3DAE6A3-CE1F-4EDE-8F28-9FF7778C8B9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3987" y="4839428"/>
            <a:ext cx="1031148" cy="1031148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ED8A4629-889B-4212-AAD7-A00BC0197F9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7870" y="3911479"/>
            <a:ext cx="1267481" cy="849212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8A7FA4F4-BCED-42E7-9F69-E8935D3B96C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2444" y="3757150"/>
            <a:ext cx="1214235" cy="1214235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188DAA51-D8CC-4BDE-8ADF-AC087DCA3554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8720" y="3984894"/>
            <a:ext cx="2731763" cy="645446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BC44050B-2A20-44A4-869E-D2C634D1105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7004" y="4844581"/>
            <a:ext cx="849212" cy="849212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267EB413-0283-4F25-8BA4-6D65D887ADF2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7857" y="4875674"/>
            <a:ext cx="1764439" cy="923390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660957A2-007F-4606-B52D-3F07A9CBB19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677" y="4955085"/>
            <a:ext cx="2126621" cy="628203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A6D86A9A-A58F-47B2-9216-795B64DC54B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96738" y="4075192"/>
            <a:ext cx="1651565" cy="555148"/>
          </a:xfrm>
          <a:prstGeom prst="rect">
            <a:avLst/>
          </a:prstGeom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C882C540-160F-4302-881D-86FEA18989C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857197" y="4932535"/>
            <a:ext cx="691106" cy="701344"/>
          </a:xfrm>
          <a:prstGeom prst="rect">
            <a:avLst/>
          </a:prstGeom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D01A7C6F-D36A-4F78-8AF3-ED2C7973F12E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9558876" y="5078733"/>
            <a:ext cx="2126622" cy="390604"/>
          </a:xfrm>
          <a:prstGeom prst="rect">
            <a:avLst/>
          </a:prstGeom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348D97BB-5F55-4EB2-86DF-454F2A741700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0197537" y="4024392"/>
            <a:ext cx="876633" cy="578316"/>
          </a:xfrm>
          <a:prstGeom prst="rect">
            <a:avLst/>
          </a:prstGeom>
        </p:spPr>
      </p:pic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E4C773E5-308D-4EB3-AB31-23AA4EB3C7DC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252056" y="5049844"/>
            <a:ext cx="1333500" cy="609600"/>
          </a:xfrm>
          <a:prstGeom prst="rect">
            <a:avLst/>
          </a:prstGeom>
        </p:spPr>
      </p:pic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04895641-6B0F-4194-8D25-ED5B1871AAA4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11381864" y="4106244"/>
            <a:ext cx="1118738" cy="402746"/>
          </a:xfrm>
          <a:prstGeom prst="rect">
            <a:avLst/>
          </a:prstGeom>
        </p:spPr>
      </p:pic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559B52C3-1C55-419F-9FD5-B2692BB59C19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-729580" y="4125443"/>
            <a:ext cx="1412177" cy="477648"/>
          </a:xfrm>
          <a:prstGeom prst="rect">
            <a:avLst/>
          </a:prstGeom>
        </p:spPr>
      </p:pic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EB72A8AF-3DDE-465D-ACCB-D479CD769D79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11864468" y="5049844"/>
            <a:ext cx="1905000" cy="46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18686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Введение в верификацию </a:t>
            </a:r>
            <a:r>
              <a:rPr lang="en-US" sz="2400" dirty="0">
                <a:solidFill>
                  <a:srgbClr val="6A57A1"/>
                </a:solidFill>
              </a:rPr>
              <a:t>RISC-V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Архитектура</a:t>
            </a:r>
            <a:endParaRPr lang="ru-RU" sz="2800" b="1" dirty="0"/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EE9F5BA1-15B1-4066-833B-445A62C99AC8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ru-RU" sz="2400" dirty="0"/>
              <a:t>Современная и быстроразвивающаяся </a:t>
            </a:r>
            <a:r>
              <a:rPr lang="ru-RU" sz="2400" dirty="0">
                <a:solidFill>
                  <a:srgbClr val="6A57A1"/>
                </a:solidFill>
              </a:rPr>
              <a:t>архитектура набора команд.</a:t>
            </a:r>
          </a:p>
          <a:p>
            <a:pPr marL="0" indent="0">
              <a:buNone/>
            </a:pPr>
            <a:endParaRPr lang="ru-RU" sz="2400" dirty="0">
              <a:solidFill>
                <a:srgbClr val="6A57A1"/>
              </a:solidFill>
            </a:endParaRPr>
          </a:p>
          <a:p>
            <a:r>
              <a:rPr lang="ru-RU" sz="2400" b="1" dirty="0">
                <a:solidFill>
                  <a:srgbClr val="6A57A1"/>
                </a:solidFill>
              </a:rPr>
              <a:t>Гибкая</a:t>
            </a:r>
            <a:r>
              <a:rPr lang="ru-RU" sz="2400" dirty="0"/>
              <a:t> и расширяемая</a:t>
            </a:r>
          </a:p>
          <a:p>
            <a:endParaRPr lang="ru-RU" sz="24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9804524-3C15-4DC1-B53F-771594F8834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24275" y="987424"/>
            <a:ext cx="2562183" cy="405507"/>
          </a:xfrm>
          <a:prstGeom prst="rect">
            <a:avLst/>
          </a:prstGeom>
        </p:spPr>
      </p:pic>
      <p:graphicFrame>
        <p:nvGraphicFramePr>
          <p:cNvPr id="41" name="Таблица 40">
            <a:extLst>
              <a:ext uri="{FF2B5EF4-FFF2-40B4-BE49-F238E27FC236}">
                <a16:creationId xmlns:a16="http://schemas.microsoft.com/office/drawing/2014/main" id="{1D9AFB32-EB9A-4576-807A-A6E94176FB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5522380"/>
              </p:ext>
            </p:extLst>
          </p:nvPr>
        </p:nvGraphicFramePr>
        <p:xfrm>
          <a:off x="838200" y="3866357"/>
          <a:ext cx="65913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4842">
                  <a:extLst>
                    <a:ext uri="{9D8B030D-6E8A-4147-A177-3AD203B41FA5}">
                      <a16:colId xmlns:a16="http://schemas.microsoft.com/office/drawing/2014/main" val="3470707508"/>
                    </a:ext>
                  </a:extLst>
                </a:gridCol>
                <a:gridCol w="3327400">
                  <a:extLst>
                    <a:ext uri="{9D8B030D-6E8A-4147-A177-3AD203B41FA5}">
                      <a16:colId xmlns:a16="http://schemas.microsoft.com/office/drawing/2014/main" val="44657716"/>
                    </a:ext>
                  </a:extLst>
                </a:gridCol>
                <a:gridCol w="1689099">
                  <a:extLst>
                    <a:ext uri="{9D8B030D-6E8A-4147-A177-3AD203B41FA5}">
                      <a16:colId xmlns:a16="http://schemas.microsoft.com/office/drawing/2014/main" val="36075793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Расширение</a:t>
                      </a: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Описание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Инструкции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45035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RV32I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Базовый 32-битный набор</a:t>
                      </a: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49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1295192"/>
                  </a:ext>
                </a:extLst>
              </a:tr>
            </a:tbl>
          </a:graphicData>
        </a:graphic>
      </p:graphicFrame>
      <p:pic>
        <p:nvPicPr>
          <p:cNvPr id="42" name="Рисунок 41">
            <a:extLst>
              <a:ext uri="{FF2B5EF4-FFF2-40B4-BE49-F238E27FC236}">
                <a16:creationId xmlns:a16="http://schemas.microsoft.com/office/drawing/2014/main" id="{87BF3FBA-8C0D-4459-9D63-1993F44A199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270" y="4787370"/>
            <a:ext cx="6045200" cy="1705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42015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Введение в верификацию </a:t>
            </a:r>
            <a:r>
              <a:rPr lang="en-US" sz="2400" dirty="0">
                <a:solidFill>
                  <a:srgbClr val="6A57A1"/>
                </a:solidFill>
              </a:rPr>
              <a:t>RISC-V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Архитектура</a:t>
            </a:r>
            <a:endParaRPr lang="ru-RU" sz="2800" b="1" dirty="0"/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EE9F5BA1-15B1-4066-833B-445A62C99AC8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ru-RU" sz="2400" dirty="0"/>
              <a:t>Современная и быстроразвивающаяся </a:t>
            </a:r>
            <a:r>
              <a:rPr lang="ru-RU" sz="2400" dirty="0">
                <a:solidFill>
                  <a:srgbClr val="6A57A1"/>
                </a:solidFill>
              </a:rPr>
              <a:t>архитектура набора команд.</a:t>
            </a:r>
          </a:p>
          <a:p>
            <a:pPr marL="0" indent="0">
              <a:buNone/>
            </a:pPr>
            <a:endParaRPr lang="ru-RU" sz="2400" dirty="0">
              <a:solidFill>
                <a:srgbClr val="6A57A1"/>
              </a:solidFill>
            </a:endParaRPr>
          </a:p>
          <a:p>
            <a:r>
              <a:rPr lang="ru-RU" sz="2400" b="1" dirty="0">
                <a:solidFill>
                  <a:srgbClr val="6A57A1"/>
                </a:solidFill>
              </a:rPr>
              <a:t>Гибкая</a:t>
            </a:r>
            <a:r>
              <a:rPr lang="ru-RU" sz="2400" dirty="0"/>
              <a:t> и расширяемая</a:t>
            </a:r>
          </a:p>
          <a:p>
            <a:endParaRPr lang="ru-RU" sz="24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9804524-3C15-4DC1-B53F-771594F8834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24275" y="987424"/>
            <a:ext cx="2562183" cy="405507"/>
          </a:xfrm>
          <a:prstGeom prst="rect">
            <a:avLst/>
          </a:prstGeom>
        </p:spPr>
      </p:pic>
      <p:graphicFrame>
        <p:nvGraphicFramePr>
          <p:cNvPr id="41" name="Таблица 40">
            <a:extLst>
              <a:ext uri="{FF2B5EF4-FFF2-40B4-BE49-F238E27FC236}">
                <a16:creationId xmlns:a16="http://schemas.microsoft.com/office/drawing/2014/main" id="{1D9AFB32-EB9A-4576-807A-A6E94176FB48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3866357"/>
          <a:ext cx="6591341" cy="211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4842">
                  <a:extLst>
                    <a:ext uri="{9D8B030D-6E8A-4147-A177-3AD203B41FA5}">
                      <a16:colId xmlns:a16="http://schemas.microsoft.com/office/drawing/2014/main" val="3470707508"/>
                    </a:ext>
                  </a:extLst>
                </a:gridCol>
                <a:gridCol w="3327400">
                  <a:extLst>
                    <a:ext uri="{9D8B030D-6E8A-4147-A177-3AD203B41FA5}">
                      <a16:colId xmlns:a16="http://schemas.microsoft.com/office/drawing/2014/main" val="44657716"/>
                    </a:ext>
                  </a:extLst>
                </a:gridCol>
                <a:gridCol w="1689099">
                  <a:extLst>
                    <a:ext uri="{9D8B030D-6E8A-4147-A177-3AD203B41FA5}">
                      <a16:colId xmlns:a16="http://schemas.microsoft.com/office/drawing/2014/main" val="36075793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Расширение</a:t>
                      </a: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Описание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Инструкции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45035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RV32I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Базовый 32-битный набор</a:t>
                      </a: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49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12951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RV32E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RV32I </a:t>
                      </a:r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с уменьшенным количеством регистров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RV32I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06118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RV64I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Базовый 64-битный набор</a:t>
                      </a: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14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35786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RV128I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Базовый 128-битный набор</a:t>
                      </a: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14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06599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9690998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Введение в верификацию </a:t>
            </a:r>
            <a:r>
              <a:rPr lang="en-US" sz="2400" dirty="0">
                <a:solidFill>
                  <a:srgbClr val="6A57A1"/>
                </a:solidFill>
              </a:rPr>
              <a:t>RISC-V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Архитектура</a:t>
            </a:r>
            <a:endParaRPr lang="ru-RU" sz="2800" b="1" dirty="0"/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EE9F5BA1-15B1-4066-833B-445A62C99AC8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ru-RU" sz="2400" dirty="0"/>
              <a:t>Современная и быстроразвивающаяся </a:t>
            </a:r>
            <a:r>
              <a:rPr lang="ru-RU" sz="2400" dirty="0">
                <a:solidFill>
                  <a:srgbClr val="6A57A1"/>
                </a:solidFill>
              </a:rPr>
              <a:t>архитектура набора команд.</a:t>
            </a:r>
          </a:p>
          <a:p>
            <a:pPr marL="0" indent="0">
              <a:buNone/>
            </a:pPr>
            <a:endParaRPr lang="ru-RU" sz="2400" dirty="0">
              <a:solidFill>
                <a:srgbClr val="6A57A1"/>
              </a:solidFill>
            </a:endParaRPr>
          </a:p>
          <a:p>
            <a:r>
              <a:rPr lang="ru-RU" sz="2400" b="1" dirty="0">
                <a:solidFill>
                  <a:srgbClr val="6A57A1"/>
                </a:solidFill>
              </a:rPr>
              <a:t>Гибкая</a:t>
            </a:r>
            <a:r>
              <a:rPr lang="ru-RU" sz="2400" dirty="0"/>
              <a:t> и расширяемая</a:t>
            </a:r>
          </a:p>
          <a:p>
            <a:endParaRPr lang="ru-RU" sz="24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9804524-3C15-4DC1-B53F-771594F8834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24275" y="987424"/>
            <a:ext cx="2562183" cy="405507"/>
          </a:xfrm>
          <a:prstGeom prst="rect">
            <a:avLst/>
          </a:prstGeom>
        </p:spPr>
      </p:pic>
      <p:graphicFrame>
        <p:nvGraphicFramePr>
          <p:cNvPr id="41" name="Таблица 40">
            <a:extLst>
              <a:ext uri="{FF2B5EF4-FFF2-40B4-BE49-F238E27FC236}">
                <a16:creationId xmlns:a16="http://schemas.microsoft.com/office/drawing/2014/main" id="{1D9AFB32-EB9A-4576-807A-A6E94176FB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4604171"/>
              </p:ext>
            </p:extLst>
          </p:nvPr>
        </p:nvGraphicFramePr>
        <p:xfrm>
          <a:off x="838200" y="3866357"/>
          <a:ext cx="6591341" cy="211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4842">
                  <a:extLst>
                    <a:ext uri="{9D8B030D-6E8A-4147-A177-3AD203B41FA5}">
                      <a16:colId xmlns:a16="http://schemas.microsoft.com/office/drawing/2014/main" val="3470707508"/>
                    </a:ext>
                  </a:extLst>
                </a:gridCol>
                <a:gridCol w="3327400">
                  <a:extLst>
                    <a:ext uri="{9D8B030D-6E8A-4147-A177-3AD203B41FA5}">
                      <a16:colId xmlns:a16="http://schemas.microsoft.com/office/drawing/2014/main" val="44657716"/>
                    </a:ext>
                  </a:extLst>
                </a:gridCol>
                <a:gridCol w="1689099">
                  <a:extLst>
                    <a:ext uri="{9D8B030D-6E8A-4147-A177-3AD203B41FA5}">
                      <a16:colId xmlns:a16="http://schemas.microsoft.com/office/drawing/2014/main" val="36075793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Расширение</a:t>
                      </a: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Описание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Инструкции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45035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RV32I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Базовый 32-битный набор</a:t>
                      </a: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49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12951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RV32E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RV32I </a:t>
                      </a:r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с уменьшенным количеством регистров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RV32I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06118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RV64I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Базовый 64-битный набор</a:t>
                      </a: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14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35786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RV128I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Базовый 128-битный набор</a:t>
                      </a: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14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0659983"/>
                  </a:ext>
                </a:extLst>
              </a:tr>
            </a:tbl>
          </a:graphicData>
        </a:graphic>
      </p:graphicFrame>
      <p:graphicFrame>
        <p:nvGraphicFramePr>
          <p:cNvPr id="7" name="Таблица 6">
            <a:extLst>
              <a:ext uri="{FF2B5EF4-FFF2-40B4-BE49-F238E27FC236}">
                <a16:creationId xmlns:a16="http://schemas.microsoft.com/office/drawing/2014/main" id="{F2605B6E-444A-472A-91B7-2A0F4B55C4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628401"/>
              </p:ext>
            </p:extLst>
          </p:nvPr>
        </p:nvGraphicFramePr>
        <p:xfrm>
          <a:off x="7810520" y="4237831"/>
          <a:ext cx="10541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4100">
                  <a:extLst>
                    <a:ext uri="{9D8B030D-6E8A-4147-A177-3AD203B41FA5}">
                      <a16:colId xmlns:a16="http://schemas.microsoft.com/office/drawing/2014/main" val="2914581057"/>
                    </a:ext>
                  </a:extLst>
                </a:gridCol>
              </a:tblGrid>
              <a:tr h="350678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</a:t>
                      </a:r>
                      <a:endParaRPr lang="ru-RU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1262840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212825ED-6B81-4870-BA22-BCF88B506B57}"/>
              </a:ext>
            </a:extLst>
          </p:cNvPr>
          <p:cNvSpPr txBox="1"/>
          <p:nvPr/>
        </p:nvSpPr>
        <p:spPr>
          <a:xfrm>
            <a:off x="9048750" y="4237831"/>
            <a:ext cx="1331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Умножение</a:t>
            </a:r>
          </a:p>
        </p:txBody>
      </p:sp>
    </p:spTree>
    <p:extLst>
      <p:ext uri="{BB962C8B-B14F-4D97-AF65-F5344CB8AC3E}">
        <p14:creationId xmlns:p14="http://schemas.microsoft.com/office/powerpoint/2010/main" val="160672723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Введение в верификацию </a:t>
            </a:r>
            <a:r>
              <a:rPr lang="en-US" sz="2400" dirty="0">
                <a:solidFill>
                  <a:srgbClr val="6A57A1"/>
                </a:solidFill>
              </a:rPr>
              <a:t>RISC-V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Архитектура</a:t>
            </a:r>
            <a:endParaRPr lang="ru-RU" sz="2800" b="1" dirty="0"/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EE9F5BA1-15B1-4066-833B-445A62C99AC8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ru-RU" sz="2400" dirty="0"/>
              <a:t>Современная и быстроразвивающаяся </a:t>
            </a:r>
            <a:r>
              <a:rPr lang="ru-RU" sz="2400" dirty="0">
                <a:solidFill>
                  <a:srgbClr val="6A57A1"/>
                </a:solidFill>
              </a:rPr>
              <a:t>архитектура набора команд.</a:t>
            </a:r>
          </a:p>
          <a:p>
            <a:pPr marL="0" indent="0">
              <a:buNone/>
            </a:pPr>
            <a:endParaRPr lang="ru-RU" sz="2400" dirty="0">
              <a:solidFill>
                <a:srgbClr val="6A57A1"/>
              </a:solidFill>
            </a:endParaRPr>
          </a:p>
          <a:p>
            <a:r>
              <a:rPr lang="ru-RU" sz="2400" b="1" dirty="0">
                <a:solidFill>
                  <a:srgbClr val="6A57A1"/>
                </a:solidFill>
              </a:rPr>
              <a:t>Гибкая</a:t>
            </a:r>
            <a:r>
              <a:rPr lang="ru-RU" sz="2400" dirty="0"/>
              <a:t> и расширяемая</a:t>
            </a:r>
          </a:p>
          <a:p>
            <a:endParaRPr lang="ru-RU" sz="24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9804524-3C15-4DC1-B53F-771594F8834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24275" y="987424"/>
            <a:ext cx="2562183" cy="405507"/>
          </a:xfrm>
          <a:prstGeom prst="rect">
            <a:avLst/>
          </a:prstGeom>
        </p:spPr>
      </p:pic>
      <p:graphicFrame>
        <p:nvGraphicFramePr>
          <p:cNvPr id="41" name="Таблица 40">
            <a:extLst>
              <a:ext uri="{FF2B5EF4-FFF2-40B4-BE49-F238E27FC236}">
                <a16:creationId xmlns:a16="http://schemas.microsoft.com/office/drawing/2014/main" id="{1D9AFB32-EB9A-4576-807A-A6E94176FB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8318700"/>
              </p:ext>
            </p:extLst>
          </p:nvPr>
        </p:nvGraphicFramePr>
        <p:xfrm>
          <a:off x="838200" y="3866357"/>
          <a:ext cx="6591341" cy="211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4842">
                  <a:extLst>
                    <a:ext uri="{9D8B030D-6E8A-4147-A177-3AD203B41FA5}">
                      <a16:colId xmlns:a16="http://schemas.microsoft.com/office/drawing/2014/main" val="3470707508"/>
                    </a:ext>
                  </a:extLst>
                </a:gridCol>
                <a:gridCol w="3327400">
                  <a:extLst>
                    <a:ext uri="{9D8B030D-6E8A-4147-A177-3AD203B41FA5}">
                      <a16:colId xmlns:a16="http://schemas.microsoft.com/office/drawing/2014/main" val="44657716"/>
                    </a:ext>
                  </a:extLst>
                </a:gridCol>
                <a:gridCol w="1689099">
                  <a:extLst>
                    <a:ext uri="{9D8B030D-6E8A-4147-A177-3AD203B41FA5}">
                      <a16:colId xmlns:a16="http://schemas.microsoft.com/office/drawing/2014/main" val="36075793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Расширение</a:t>
                      </a: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Описание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Инструкции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45035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RV32I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Базовый 32-битный набор</a:t>
                      </a: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49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12951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RV32E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RV32I </a:t>
                      </a:r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с уменьшенным количеством регистров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RV32I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06118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RV64I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Базовый 64-битный набор</a:t>
                      </a: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14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35786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RV128I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Базовый 128-битный набор</a:t>
                      </a: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14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0659983"/>
                  </a:ext>
                </a:extLst>
              </a:tr>
            </a:tbl>
          </a:graphicData>
        </a:graphic>
      </p:graphicFrame>
      <p:graphicFrame>
        <p:nvGraphicFramePr>
          <p:cNvPr id="3" name="Таблица 2">
            <a:extLst>
              <a:ext uri="{FF2B5EF4-FFF2-40B4-BE49-F238E27FC236}">
                <a16:creationId xmlns:a16="http://schemas.microsoft.com/office/drawing/2014/main" id="{89E7942C-5143-4ADC-8F12-49C974B536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3492945"/>
              </p:ext>
            </p:extLst>
          </p:nvPr>
        </p:nvGraphicFramePr>
        <p:xfrm>
          <a:off x="7810520" y="4237831"/>
          <a:ext cx="10541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4100">
                  <a:extLst>
                    <a:ext uri="{9D8B030D-6E8A-4147-A177-3AD203B41FA5}">
                      <a16:colId xmlns:a16="http://schemas.microsoft.com/office/drawing/2014/main" val="2914581057"/>
                    </a:ext>
                  </a:extLst>
                </a:gridCol>
              </a:tblGrid>
              <a:tr h="350678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</a:t>
                      </a:r>
                      <a:endParaRPr lang="ru-RU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1262840"/>
                  </a:ext>
                </a:extLst>
              </a:tr>
            </a:tbl>
          </a:graphicData>
        </a:graphic>
      </p:graphicFrame>
      <p:graphicFrame>
        <p:nvGraphicFramePr>
          <p:cNvPr id="7" name="Таблица 6">
            <a:extLst>
              <a:ext uri="{FF2B5EF4-FFF2-40B4-BE49-F238E27FC236}">
                <a16:creationId xmlns:a16="http://schemas.microsoft.com/office/drawing/2014/main" id="{5849F3E0-694F-40D9-94EF-5457CD7D82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8117349"/>
              </p:ext>
            </p:extLst>
          </p:nvPr>
        </p:nvGraphicFramePr>
        <p:xfrm>
          <a:off x="7810520" y="4697990"/>
          <a:ext cx="10541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4100">
                  <a:extLst>
                    <a:ext uri="{9D8B030D-6E8A-4147-A177-3AD203B41FA5}">
                      <a16:colId xmlns:a16="http://schemas.microsoft.com/office/drawing/2014/main" val="2914581057"/>
                    </a:ext>
                  </a:extLst>
                </a:gridCol>
              </a:tblGrid>
              <a:tr h="350678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ru-RU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1262840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FE0388AE-121B-4C5E-A116-87276436C81A}"/>
              </a:ext>
            </a:extLst>
          </p:cNvPr>
          <p:cNvSpPr txBox="1"/>
          <p:nvPr/>
        </p:nvSpPr>
        <p:spPr>
          <a:xfrm>
            <a:off x="9048750" y="4237831"/>
            <a:ext cx="1331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Умножение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B59813B-8E08-494B-9B9B-B3D218E02CAC}"/>
              </a:ext>
            </a:extLst>
          </p:cNvPr>
          <p:cNvSpPr txBox="1"/>
          <p:nvPr/>
        </p:nvSpPr>
        <p:spPr>
          <a:xfrm>
            <a:off x="9048750" y="4694418"/>
            <a:ext cx="2316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Атомарные операции</a:t>
            </a:r>
          </a:p>
        </p:txBody>
      </p:sp>
    </p:spTree>
    <p:extLst>
      <p:ext uri="{BB962C8B-B14F-4D97-AF65-F5344CB8AC3E}">
        <p14:creationId xmlns:p14="http://schemas.microsoft.com/office/powerpoint/2010/main" val="90050658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Введение в верификацию </a:t>
            </a:r>
            <a:r>
              <a:rPr lang="en-US" sz="2400" dirty="0">
                <a:solidFill>
                  <a:srgbClr val="6A57A1"/>
                </a:solidFill>
              </a:rPr>
              <a:t>RISC-V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Архитектура</a:t>
            </a:r>
            <a:endParaRPr lang="ru-RU" sz="2800" b="1" dirty="0"/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EE9F5BA1-15B1-4066-833B-445A62C99AC8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ru-RU" sz="2400" dirty="0"/>
              <a:t>Современная и быстроразвивающаяся </a:t>
            </a:r>
            <a:r>
              <a:rPr lang="ru-RU" sz="2400" dirty="0">
                <a:solidFill>
                  <a:srgbClr val="6A57A1"/>
                </a:solidFill>
              </a:rPr>
              <a:t>архитектура набора команд.</a:t>
            </a:r>
          </a:p>
          <a:p>
            <a:pPr marL="0" indent="0">
              <a:buNone/>
            </a:pPr>
            <a:endParaRPr lang="ru-RU" sz="2400" dirty="0">
              <a:solidFill>
                <a:srgbClr val="6A57A1"/>
              </a:solidFill>
            </a:endParaRPr>
          </a:p>
          <a:p>
            <a:r>
              <a:rPr lang="ru-RU" sz="2400" b="1" dirty="0">
                <a:solidFill>
                  <a:srgbClr val="6A57A1"/>
                </a:solidFill>
              </a:rPr>
              <a:t>Гибкая</a:t>
            </a:r>
            <a:r>
              <a:rPr lang="ru-RU" sz="2400" dirty="0"/>
              <a:t> и расширяемая</a:t>
            </a:r>
          </a:p>
          <a:p>
            <a:endParaRPr lang="ru-RU" sz="24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9804524-3C15-4DC1-B53F-771594F8834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24275" y="987424"/>
            <a:ext cx="2562183" cy="405507"/>
          </a:xfrm>
          <a:prstGeom prst="rect">
            <a:avLst/>
          </a:prstGeom>
        </p:spPr>
      </p:pic>
      <p:graphicFrame>
        <p:nvGraphicFramePr>
          <p:cNvPr id="41" name="Таблица 40">
            <a:extLst>
              <a:ext uri="{FF2B5EF4-FFF2-40B4-BE49-F238E27FC236}">
                <a16:creationId xmlns:a16="http://schemas.microsoft.com/office/drawing/2014/main" id="{1D9AFB32-EB9A-4576-807A-A6E94176FB48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3866357"/>
          <a:ext cx="6591341" cy="211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4842">
                  <a:extLst>
                    <a:ext uri="{9D8B030D-6E8A-4147-A177-3AD203B41FA5}">
                      <a16:colId xmlns:a16="http://schemas.microsoft.com/office/drawing/2014/main" val="3470707508"/>
                    </a:ext>
                  </a:extLst>
                </a:gridCol>
                <a:gridCol w="3327400">
                  <a:extLst>
                    <a:ext uri="{9D8B030D-6E8A-4147-A177-3AD203B41FA5}">
                      <a16:colId xmlns:a16="http://schemas.microsoft.com/office/drawing/2014/main" val="44657716"/>
                    </a:ext>
                  </a:extLst>
                </a:gridCol>
                <a:gridCol w="1689099">
                  <a:extLst>
                    <a:ext uri="{9D8B030D-6E8A-4147-A177-3AD203B41FA5}">
                      <a16:colId xmlns:a16="http://schemas.microsoft.com/office/drawing/2014/main" val="36075793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Расширение</a:t>
                      </a: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Описание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Инструкции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45035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RV32I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Базовый 32-битный набор</a:t>
                      </a: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49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12951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RV32E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RV32I </a:t>
                      </a:r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с уменьшенным количеством регистров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RV32I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06118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RV64I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Базовый 64-битный набор</a:t>
                      </a: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14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35786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RV128I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Базовый 128-битный набор</a:t>
                      </a: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14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0659983"/>
                  </a:ext>
                </a:extLst>
              </a:tr>
            </a:tbl>
          </a:graphicData>
        </a:graphic>
      </p:graphicFrame>
      <p:graphicFrame>
        <p:nvGraphicFramePr>
          <p:cNvPr id="8" name="Таблица 7">
            <a:extLst>
              <a:ext uri="{FF2B5EF4-FFF2-40B4-BE49-F238E27FC236}">
                <a16:creationId xmlns:a16="http://schemas.microsoft.com/office/drawing/2014/main" id="{66AB6C5E-BD80-4B9F-9284-8749714ACB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4207377"/>
              </p:ext>
            </p:extLst>
          </p:nvPr>
        </p:nvGraphicFramePr>
        <p:xfrm>
          <a:off x="7810520" y="5167312"/>
          <a:ext cx="10541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4100">
                  <a:extLst>
                    <a:ext uri="{9D8B030D-6E8A-4147-A177-3AD203B41FA5}">
                      <a16:colId xmlns:a16="http://schemas.microsoft.com/office/drawing/2014/main" val="2914581057"/>
                    </a:ext>
                  </a:extLst>
                </a:gridCol>
              </a:tblGrid>
              <a:tr h="350244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F</a:t>
                      </a:r>
                      <a:endParaRPr lang="ru-RU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1262840"/>
                  </a:ext>
                </a:extLst>
              </a:tr>
            </a:tbl>
          </a:graphicData>
        </a:graphic>
      </p:graphicFrame>
      <p:graphicFrame>
        <p:nvGraphicFramePr>
          <p:cNvPr id="10" name="Таблица 9">
            <a:extLst>
              <a:ext uri="{FF2B5EF4-FFF2-40B4-BE49-F238E27FC236}">
                <a16:creationId xmlns:a16="http://schemas.microsoft.com/office/drawing/2014/main" id="{CE3C85EE-C235-4B5F-B308-C237CED089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6835238"/>
              </p:ext>
            </p:extLst>
          </p:nvPr>
        </p:nvGraphicFramePr>
        <p:xfrm>
          <a:off x="7810520" y="4237831"/>
          <a:ext cx="10541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4100">
                  <a:extLst>
                    <a:ext uri="{9D8B030D-6E8A-4147-A177-3AD203B41FA5}">
                      <a16:colId xmlns:a16="http://schemas.microsoft.com/office/drawing/2014/main" val="2914581057"/>
                    </a:ext>
                  </a:extLst>
                </a:gridCol>
              </a:tblGrid>
              <a:tr h="350678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</a:t>
                      </a:r>
                      <a:endParaRPr lang="ru-RU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1262840"/>
                  </a:ext>
                </a:extLst>
              </a:tr>
            </a:tbl>
          </a:graphicData>
        </a:graphic>
      </p:graphicFrame>
      <p:graphicFrame>
        <p:nvGraphicFramePr>
          <p:cNvPr id="11" name="Таблица 10">
            <a:extLst>
              <a:ext uri="{FF2B5EF4-FFF2-40B4-BE49-F238E27FC236}">
                <a16:creationId xmlns:a16="http://schemas.microsoft.com/office/drawing/2014/main" id="{560351AF-4654-4AD7-827C-AF83E1AD97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402759"/>
              </p:ext>
            </p:extLst>
          </p:nvPr>
        </p:nvGraphicFramePr>
        <p:xfrm>
          <a:off x="7810520" y="4697990"/>
          <a:ext cx="10541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4100">
                  <a:extLst>
                    <a:ext uri="{9D8B030D-6E8A-4147-A177-3AD203B41FA5}">
                      <a16:colId xmlns:a16="http://schemas.microsoft.com/office/drawing/2014/main" val="2914581057"/>
                    </a:ext>
                  </a:extLst>
                </a:gridCol>
              </a:tblGrid>
              <a:tr h="350678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ru-RU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1262840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DBC7DF5D-CF63-4992-909A-15E6B2D2C97A}"/>
              </a:ext>
            </a:extLst>
          </p:cNvPr>
          <p:cNvSpPr txBox="1"/>
          <p:nvPr/>
        </p:nvSpPr>
        <p:spPr>
          <a:xfrm>
            <a:off x="9048750" y="4237831"/>
            <a:ext cx="1331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Умножение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A04F1E-8561-4619-B00D-6BE560B8BE72}"/>
              </a:ext>
            </a:extLst>
          </p:cNvPr>
          <p:cNvSpPr txBox="1"/>
          <p:nvPr/>
        </p:nvSpPr>
        <p:spPr>
          <a:xfrm>
            <a:off x="9048750" y="4694418"/>
            <a:ext cx="2316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Атомарные операции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7B55923-09ED-44F3-918E-D9F73666FA8D}"/>
              </a:ext>
            </a:extLst>
          </p:cNvPr>
          <p:cNvSpPr txBox="1"/>
          <p:nvPr/>
        </p:nvSpPr>
        <p:spPr>
          <a:xfrm>
            <a:off x="9048750" y="5183556"/>
            <a:ext cx="2587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Оп. с плавающей точкой</a:t>
            </a:r>
          </a:p>
        </p:txBody>
      </p:sp>
    </p:spTree>
    <p:extLst>
      <p:ext uri="{BB962C8B-B14F-4D97-AF65-F5344CB8AC3E}">
        <p14:creationId xmlns:p14="http://schemas.microsoft.com/office/powerpoint/2010/main" val="289140469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Введение в верификацию </a:t>
            </a:r>
            <a:r>
              <a:rPr lang="en-US" sz="2400" dirty="0">
                <a:solidFill>
                  <a:srgbClr val="6A57A1"/>
                </a:solidFill>
              </a:rPr>
              <a:t>RISC-V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Архитектура</a:t>
            </a:r>
            <a:endParaRPr lang="ru-RU" sz="2800" b="1" dirty="0"/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EE9F5BA1-15B1-4066-833B-445A62C99AC8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ru-RU" sz="2400" dirty="0"/>
              <a:t>Современная и быстроразвивающаяся </a:t>
            </a:r>
            <a:r>
              <a:rPr lang="ru-RU" sz="2400" dirty="0">
                <a:solidFill>
                  <a:srgbClr val="6A57A1"/>
                </a:solidFill>
              </a:rPr>
              <a:t>архитектура набора команд.</a:t>
            </a:r>
          </a:p>
          <a:p>
            <a:pPr marL="0" indent="0">
              <a:buNone/>
            </a:pPr>
            <a:endParaRPr lang="ru-RU" sz="2400" dirty="0">
              <a:solidFill>
                <a:srgbClr val="6A57A1"/>
              </a:solidFill>
            </a:endParaRPr>
          </a:p>
          <a:p>
            <a:r>
              <a:rPr lang="ru-RU" sz="2400" b="1" dirty="0">
                <a:solidFill>
                  <a:srgbClr val="6A57A1"/>
                </a:solidFill>
              </a:rPr>
              <a:t>Гибкая</a:t>
            </a:r>
            <a:r>
              <a:rPr lang="ru-RU" sz="2400" dirty="0"/>
              <a:t> и расширяемая</a:t>
            </a:r>
          </a:p>
          <a:p>
            <a:endParaRPr lang="ru-RU" sz="24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9804524-3C15-4DC1-B53F-771594F8834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24275" y="987424"/>
            <a:ext cx="2562183" cy="405507"/>
          </a:xfrm>
          <a:prstGeom prst="rect">
            <a:avLst/>
          </a:prstGeom>
        </p:spPr>
      </p:pic>
      <p:graphicFrame>
        <p:nvGraphicFramePr>
          <p:cNvPr id="41" name="Таблица 40">
            <a:extLst>
              <a:ext uri="{FF2B5EF4-FFF2-40B4-BE49-F238E27FC236}">
                <a16:creationId xmlns:a16="http://schemas.microsoft.com/office/drawing/2014/main" id="{1D9AFB32-EB9A-4576-807A-A6E94176FB48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3866357"/>
          <a:ext cx="6591341" cy="211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4842">
                  <a:extLst>
                    <a:ext uri="{9D8B030D-6E8A-4147-A177-3AD203B41FA5}">
                      <a16:colId xmlns:a16="http://schemas.microsoft.com/office/drawing/2014/main" val="3470707508"/>
                    </a:ext>
                  </a:extLst>
                </a:gridCol>
                <a:gridCol w="3327400">
                  <a:extLst>
                    <a:ext uri="{9D8B030D-6E8A-4147-A177-3AD203B41FA5}">
                      <a16:colId xmlns:a16="http://schemas.microsoft.com/office/drawing/2014/main" val="44657716"/>
                    </a:ext>
                  </a:extLst>
                </a:gridCol>
                <a:gridCol w="1689099">
                  <a:extLst>
                    <a:ext uri="{9D8B030D-6E8A-4147-A177-3AD203B41FA5}">
                      <a16:colId xmlns:a16="http://schemas.microsoft.com/office/drawing/2014/main" val="36075793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Расширение</a:t>
                      </a: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Описание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Инструкции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45035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RV32I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Базовый 32-битный набор</a:t>
                      </a: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49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12951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RV32E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RV32I </a:t>
                      </a:r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с уменьшенным количеством регистров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RV32I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06118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RV64I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Базовый 64-битный набор</a:t>
                      </a: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14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35786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RV128I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Базовый 128-битный набор</a:t>
                      </a: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14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0659983"/>
                  </a:ext>
                </a:extLst>
              </a:tr>
            </a:tbl>
          </a:graphicData>
        </a:graphic>
      </p:graphicFrame>
      <p:graphicFrame>
        <p:nvGraphicFramePr>
          <p:cNvPr id="9" name="Таблица 8">
            <a:extLst>
              <a:ext uri="{FF2B5EF4-FFF2-40B4-BE49-F238E27FC236}">
                <a16:creationId xmlns:a16="http://schemas.microsoft.com/office/drawing/2014/main" id="{34E5299B-1AD0-47CD-A2FF-32B69A263B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882916"/>
              </p:ext>
            </p:extLst>
          </p:nvPr>
        </p:nvGraphicFramePr>
        <p:xfrm>
          <a:off x="7810520" y="5627471"/>
          <a:ext cx="10541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4100">
                  <a:extLst>
                    <a:ext uri="{9D8B030D-6E8A-4147-A177-3AD203B41FA5}">
                      <a16:colId xmlns:a16="http://schemas.microsoft.com/office/drawing/2014/main" val="2914581057"/>
                    </a:ext>
                  </a:extLst>
                </a:gridCol>
              </a:tblGrid>
              <a:tr h="350678">
                <a:tc>
                  <a:txBody>
                    <a:bodyPr/>
                    <a:lstStyle/>
                    <a:p>
                      <a:pPr algn="ctr"/>
                      <a:r>
                        <a:rPr lang="ru-RU" b="0" dirty="0">
                          <a:solidFill>
                            <a:schemeClr val="tx1"/>
                          </a:solidFill>
                        </a:rPr>
                        <a:t>С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1262840"/>
                  </a:ext>
                </a:extLst>
              </a:tr>
            </a:tbl>
          </a:graphicData>
        </a:graphic>
      </p:graphicFrame>
      <p:graphicFrame>
        <p:nvGraphicFramePr>
          <p:cNvPr id="10" name="Таблица 9">
            <a:extLst>
              <a:ext uri="{FF2B5EF4-FFF2-40B4-BE49-F238E27FC236}">
                <a16:creationId xmlns:a16="http://schemas.microsoft.com/office/drawing/2014/main" id="{93FF5B29-456D-45A3-9F02-CA072B666B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0503800"/>
              </p:ext>
            </p:extLst>
          </p:nvPr>
        </p:nvGraphicFramePr>
        <p:xfrm>
          <a:off x="7810520" y="5167312"/>
          <a:ext cx="10541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4100">
                  <a:extLst>
                    <a:ext uri="{9D8B030D-6E8A-4147-A177-3AD203B41FA5}">
                      <a16:colId xmlns:a16="http://schemas.microsoft.com/office/drawing/2014/main" val="2914581057"/>
                    </a:ext>
                  </a:extLst>
                </a:gridCol>
              </a:tblGrid>
              <a:tr h="350244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F</a:t>
                      </a:r>
                      <a:endParaRPr lang="ru-RU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1262840"/>
                  </a:ext>
                </a:extLst>
              </a:tr>
            </a:tbl>
          </a:graphicData>
        </a:graphic>
      </p:graphicFrame>
      <p:graphicFrame>
        <p:nvGraphicFramePr>
          <p:cNvPr id="11" name="Таблица 10">
            <a:extLst>
              <a:ext uri="{FF2B5EF4-FFF2-40B4-BE49-F238E27FC236}">
                <a16:creationId xmlns:a16="http://schemas.microsoft.com/office/drawing/2014/main" id="{91E17F39-03BE-4468-A79F-58F39E4C14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9563031"/>
              </p:ext>
            </p:extLst>
          </p:nvPr>
        </p:nvGraphicFramePr>
        <p:xfrm>
          <a:off x="7810520" y="4237831"/>
          <a:ext cx="10541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4100">
                  <a:extLst>
                    <a:ext uri="{9D8B030D-6E8A-4147-A177-3AD203B41FA5}">
                      <a16:colId xmlns:a16="http://schemas.microsoft.com/office/drawing/2014/main" val="2914581057"/>
                    </a:ext>
                  </a:extLst>
                </a:gridCol>
              </a:tblGrid>
              <a:tr h="350678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</a:t>
                      </a:r>
                      <a:endParaRPr lang="ru-RU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1262840"/>
                  </a:ext>
                </a:extLst>
              </a:tr>
            </a:tbl>
          </a:graphicData>
        </a:graphic>
      </p:graphicFrame>
      <p:graphicFrame>
        <p:nvGraphicFramePr>
          <p:cNvPr id="12" name="Таблица 11">
            <a:extLst>
              <a:ext uri="{FF2B5EF4-FFF2-40B4-BE49-F238E27FC236}">
                <a16:creationId xmlns:a16="http://schemas.microsoft.com/office/drawing/2014/main" id="{6ECCDFB7-74C7-45EC-93BB-07766F4E60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2706562"/>
              </p:ext>
            </p:extLst>
          </p:nvPr>
        </p:nvGraphicFramePr>
        <p:xfrm>
          <a:off x="7810520" y="4697990"/>
          <a:ext cx="10541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4100">
                  <a:extLst>
                    <a:ext uri="{9D8B030D-6E8A-4147-A177-3AD203B41FA5}">
                      <a16:colId xmlns:a16="http://schemas.microsoft.com/office/drawing/2014/main" val="2914581057"/>
                    </a:ext>
                  </a:extLst>
                </a:gridCol>
              </a:tblGrid>
              <a:tr h="350678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ru-RU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1262840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F7C3A4C2-E3C5-4599-8C07-546C4F776F16}"/>
              </a:ext>
            </a:extLst>
          </p:cNvPr>
          <p:cNvSpPr txBox="1"/>
          <p:nvPr/>
        </p:nvSpPr>
        <p:spPr>
          <a:xfrm>
            <a:off x="9048750" y="4237831"/>
            <a:ext cx="1331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Умножение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8FC3DDB-751B-4AC3-AEC6-D3D76D5B9664}"/>
              </a:ext>
            </a:extLst>
          </p:cNvPr>
          <p:cNvSpPr txBox="1"/>
          <p:nvPr/>
        </p:nvSpPr>
        <p:spPr>
          <a:xfrm>
            <a:off x="9048750" y="4694418"/>
            <a:ext cx="2316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Атомарные операции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95B5F3F-E8FA-4F5D-8D78-418F82C883B5}"/>
              </a:ext>
            </a:extLst>
          </p:cNvPr>
          <p:cNvSpPr txBox="1"/>
          <p:nvPr/>
        </p:nvSpPr>
        <p:spPr>
          <a:xfrm>
            <a:off x="9048750" y="5183556"/>
            <a:ext cx="2587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Оп. с плавающей точкой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F0BA70E-DD47-4FDC-8FD1-0046BF7C4255}"/>
              </a:ext>
            </a:extLst>
          </p:cNvPr>
          <p:cNvSpPr txBox="1"/>
          <p:nvPr/>
        </p:nvSpPr>
        <p:spPr>
          <a:xfrm>
            <a:off x="9048750" y="5612791"/>
            <a:ext cx="2128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Сжатые инструкции</a:t>
            </a:r>
          </a:p>
        </p:txBody>
      </p:sp>
    </p:spTree>
    <p:extLst>
      <p:ext uri="{BB962C8B-B14F-4D97-AF65-F5344CB8AC3E}">
        <p14:creationId xmlns:p14="http://schemas.microsoft.com/office/powerpoint/2010/main" val="397305486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Введение в верификацию </a:t>
            </a:r>
            <a:r>
              <a:rPr lang="en-US" sz="2400" dirty="0">
                <a:solidFill>
                  <a:srgbClr val="6A57A1"/>
                </a:solidFill>
              </a:rPr>
              <a:t>RISC-V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Архитектура</a:t>
            </a:r>
            <a:endParaRPr lang="ru-RU" sz="2800" b="1" dirty="0"/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EE9F5BA1-15B1-4066-833B-445A62C99AC8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ru-RU" sz="2400" dirty="0"/>
              <a:t>Современная и быстроразвивающаяся </a:t>
            </a:r>
            <a:r>
              <a:rPr lang="ru-RU" sz="2400" dirty="0">
                <a:solidFill>
                  <a:srgbClr val="6A57A1"/>
                </a:solidFill>
              </a:rPr>
              <a:t>архитектура набора команд.</a:t>
            </a:r>
          </a:p>
          <a:p>
            <a:pPr marL="0" indent="0">
              <a:buNone/>
            </a:pPr>
            <a:endParaRPr lang="ru-RU" sz="2400" dirty="0">
              <a:solidFill>
                <a:srgbClr val="6A57A1"/>
              </a:solidFill>
            </a:endParaRPr>
          </a:p>
          <a:p>
            <a:r>
              <a:rPr lang="ru-RU" sz="2400" b="1" dirty="0">
                <a:solidFill>
                  <a:srgbClr val="6A57A1"/>
                </a:solidFill>
              </a:rPr>
              <a:t>Гибкая</a:t>
            </a:r>
            <a:r>
              <a:rPr lang="ru-RU" sz="2400" dirty="0"/>
              <a:t> и расширяемая</a:t>
            </a:r>
          </a:p>
          <a:p>
            <a:endParaRPr lang="ru-RU" sz="24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9804524-3C15-4DC1-B53F-771594F8834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24275" y="987424"/>
            <a:ext cx="2562183" cy="405507"/>
          </a:xfrm>
          <a:prstGeom prst="rect">
            <a:avLst/>
          </a:prstGeom>
        </p:spPr>
      </p:pic>
      <p:graphicFrame>
        <p:nvGraphicFramePr>
          <p:cNvPr id="41" name="Таблица 40">
            <a:extLst>
              <a:ext uri="{FF2B5EF4-FFF2-40B4-BE49-F238E27FC236}">
                <a16:creationId xmlns:a16="http://schemas.microsoft.com/office/drawing/2014/main" id="{1D9AFB32-EB9A-4576-807A-A6E94176FB48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3866357"/>
          <a:ext cx="6591341" cy="211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4842">
                  <a:extLst>
                    <a:ext uri="{9D8B030D-6E8A-4147-A177-3AD203B41FA5}">
                      <a16:colId xmlns:a16="http://schemas.microsoft.com/office/drawing/2014/main" val="3470707508"/>
                    </a:ext>
                  </a:extLst>
                </a:gridCol>
                <a:gridCol w="3327400">
                  <a:extLst>
                    <a:ext uri="{9D8B030D-6E8A-4147-A177-3AD203B41FA5}">
                      <a16:colId xmlns:a16="http://schemas.microsoft.com/office/drawing/2014/main" val="44657716"/>
                    </a:ext>
                  </a:extLst>
                </a:gridCol>
                <a:gridCol w="1689099">
                  <a:extLst>
                    <a:ext uri="{9D8B030D-6E8A-4147-A177-3AD203B41FA5}">
                      <a16:colId xmlns:a16="http://schemas.microsoft.com/office/drawing/2014/main" val="36075793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Расширение</a:t>
                      </a: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Описание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Инструкции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45035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RV32I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Базовый 32-битный набор</a:t>
                      </a: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49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12951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RV32E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RV32I </a:t>
                      </a:r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с уменьшенным количеством регистров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RV32I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06118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RV64I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Базовый 64-битный набор</a:t>
                      </a: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14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35786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RV128I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Базовый 128-битный набор</a:t>
                      </a: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14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0659983"/>
                  </a:ext>
                </a:extLst>
              </a:tr>
            </a:tbl>
          </a:graphicData>
        </a:graphic>
      </p:graphicFrame>
      <p:graphicFrame>
        <p:nvGraphicFramePr>
          <p:cNvPr id="9" name="Таблица 8">
            <a:extLst>
              <a:ext uri="{FF2B5EF4-FFF2-40B4-BE49-F238E27FC236}">
                <a16:creationId xmlns:a16="http://schemas.microsoft.com/office/drawing/2014/main" id="{34E5299B-1AD0-47CD-A2FF-32B69A263B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7640017"/>
              </p:ext>
            </p:extLst>
          </p:nvPr>
        </p:nvGraphicFramePr>
        <p:xfrm>
          <a:off x="7810520" y="5627471"/>
          <a:ext cx="10541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4100">
                  <a:extLst>
                    <a:ext uri="{9D8B030D-6E8A-4147-A177-3AD203B41FA5}">
                      <a16:colId xmlns:a16="http://schemas.microsoft.com/office/drawing/2014/main" val="2914581057"/>
                    </a:ext>
                  </a:extLst>
                </a:gridCol>
              </a:tblGrid>
              <a:tr h="350678">
                <a:tc>
                  <a:txBody>
                    <a:bodyPr/>
                    <a:lstStyle/>
                    <a:p>
                      <a:pPr algn="ctr"/>
                      <a:r>
                        <a:rPr lang="ru-RU" b="0" dirty="0">
                          <a:solidFill>
                            <a:schemeClr val="tx1"/>
                          </a:solidFill>
                        </a:rPr>
                        <a:t>С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1262840"/>
                  </a:ext>
                </a:extLst>
              </a:tr>
            </a:tbl>
          </a:graphicData>
        </a:graphic>
      </p:graphicFrame>
      <p:graphicFrame>
        <p:nvGraphicFramePr>
          <p:cNvPr id="10" name="Таблица 9">
            <a:extLst>
              <a:ext uri="{FF2B5EF4-FFF2-40B4-BE49-F238E27FC236}">
                <a16:creationId xmlns:a16="http://schemas.microsoft.com/office/drawing/2014/main" id="{93FF5B29-456D-45A3-9F02-CA072B666BB5}"/>
              </a:ext>
            </a:extLst>
          </p:cNvPr>
          <p:cNvGraphicFramePr>
            <a:graphicFrameLocks noGrp="1"/>
          </p:cNvGraphicFramePr>
          <p:nvPr/>
        </p:nvGraphicFramePr>
        <p:xfrm>
          <a:off x="7810520" y="5167312"/>
          <a:ext cx="10541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4100">
                  <a:extLst>
                    <a:ext uri="{9D8B030D-6E8A-4147-A177-3AD203B41FA5}">
                      <a16:colId xmlns:a16="http://schemas.microsoft.com/office/drawing/2014/main" val="2914581057"/>
                    </a:ext>
                  </a:extLst>
                </a:gridCol>
              </a:tblGrid>
              <a:tr h="350244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F</a:t>
                      </a:r>
                      <a:endParaRPr lang="ru-RU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1262840"/>
                  </a:ext>
                </a:extLst>
              </a:tr>
            </a:tbl>
          </a:graphicData>
        </a:graphic>
      </p:graphicFrame>
      <p:graphicFrame>
        <p:nvGraphicFramePr>
          <p:cNvPr id="11" name="Таблица 10">
            <a:extLst>
              <a:ext uri="{FF2B5EF4-FFF2-40B4-BE49-F238E27FC236}">
                <a16:creationId xmlns:a16="http://schemas.microsoft.com/office/drawing/2014/main" id="{91E17F39-03BE-4468-A79F-58F39E4C1415}"/>
              </a:ext>
            </a:extLst>
          </p:cNvPr>
          <p:cNvGraphicFramePr>
            <a:graphicFrameLocks noGrp="1"/>
          </p:cNvGraphicFramePr>
          <p:nvPr/>
        </p:nvGraphicFramePr>
        <p:xfrm>
          <a:off x="7810520" y="4237831"/>
          <a:ext cx="10541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4100">
                  <a:extLst>
                    <a:ext uri="{9D8B030D-6E8A-4147-A177-3AD203B41FA5}">
                      <a16:colId xmlns:a16="http://schemas.microsoft.com/office/drawing/2014/main" val="2914581057"/>
                    </a:ext>
                  </a:extLst>
                </a:gridCol>
              </a:tblGrid>
              <a:tr h="350678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</a:t>
                      </a:r>
                      <a:endParaRPr lang="ru-RU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1262840"/>
                  </a:ext>
                </a:extLst>
              </a:tr>
            </a:tbl>
          </a:graphicData>
        </a:graphic>
      </p:graphicFrame>
      <p:graphicFrame>
        <p:nvGraphicFramePr>
          <p:cNvPr id="12" name="Таблица 11">
            <a:extLst>
              <a:ext uri="{FF2B5EF4-FFF2-40B4-BE49-F238E27FC236}">
                <a16:creationId xmlns:a16="http://schemas.microsoft.com/office/drawing/2014/main" id="{6ECCDFB7-74C7-45EC-93BB-07766F4E60B1}"/>
              </a:ext>
            </a:extLst>
          </p:cNvPr>
          <p:cNvGraphicFramePr>
            <a:graphicFrameLocks noGrp="1"/>
          </p:cNvGraphicFramePr>
          <p:nvPr/>
        </p:nvGraphicFramePr>
        <p:xfrm>
          <a:off x="7810520" y="4697990"/>
          <a:ext cx="10541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4100">
                  <a:extLst>
                    <a:ext uri="{9D8B030D-6E8A-4147-A177-3AD203B41FA5}">
                      <a16:colId xmlns:a16="http://schemas.microsoft.com/office/drawing/2014/main" val="2914581057"/>
                    </a:ext>
                  </a:extLst>
                </a:gridCol>
              </a:tblGrid>
              <a:tr h="350678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ru-RU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1262840"/>
                  </a:ext>
                </a:extLst>
              </a:tr>
            </a:tbl>
          </a:graphicData>
        </a:graphic>
      </p:graphicFrame>
      <p:graphicFrame>
        <p:nvGraphicFramePr>
          <p:cNvPr id="17" name="Таблица 16">
            <a:extLst>
              <a:ext uri="{FF2B5EF4-FFF2-40B4-BE49-F238E27FC236}">
                <a16:creationId xmlns:a16="http://schemas.microsoft.com/office/drawing/2014/main" id="{077B4377-95CE-48CA-812D-4C6EA5F85F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8753716"/>
              </p:ext>
            </p:extLst>
          </p:nvPr>
        </p:nvGraphicFramePr>
        <p:xfrm>
          <a:off x="9245599" y="5627471"/>
          <a:ext cx="10541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4100">
                  <a:extLst>
                    <a:ext uri="{9D8B030D-6E8A-4147-A177-3AD203B41FA5}">
                      <a16:colId xmlns:a16="http://schemas.microsoft.com/office/drawing/2014/main" val="2914581057"/>
                    </a:ext>
                  </a:extLst>
                </a:gridCol>
              </a:tblGrid>
              <a:tr h="350678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ru-RU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1262840"/>
                  </a:ext>
                </a:extLst>
              </a:tr>
            </a:tbl>
          </a:graphicData>
        </a:graphic>
      </p:graphicFrame>
      <p:graphicFrame>
        <p:nvGraphicFramePr>
          <p:cNvPr id="18" name="Таблица 17">
            <a:extLst>
              <a:ext uri="{FF2B5EF4-FFF2-40B4-BE49-F238E27FC236}">
                <a16:creationId xmlns:a16="http://schemas.microsoft.com/office/drawing/2014/main" id="{FDB3FB4A-F8C1-4EEF-9225-9172C76CE7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4413060"/>
              </p:ext>
            </p:extLst>
          </p:nvPr>
        </p:nvGraphicFramePr>
        <p:xfrm>
          <a:off x="9245599" y="5167312"/>
          <a:ext cx="10541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4100">
                  <a:extLst>
                    <a:ext uri="{9D8B030D-6E8A-4147-A177-3AD203B41FA5}">
                      <a16:colId xmlns:a16="http://schemas.microsoft.com/office/drawing/2014/main" val="2914581057"/>
                    </a:ext>
                  </a:extLst>
                </a:gridCol>
              </a:tblGrid>
              <a:tr h="350244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V</a:t>
                      </a:r>
                      <a:endParaRPr lang="ru-RU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1262840"/>
                  </a:ext>
                </a:extLst>
              </a:tr>
            </a:tbl>
          </a:graphicData>
        </a:graphic>
      </p:graphicFrame>
      <p:graphicFrame>
        <p:nvGraphicFramePr>
          <p:cNvPr id="19" name="Таблица 18">
            <a:extLst>
              <a:ext uri="{FF2B5EF4-FFF2-40B4-BE49-F238E27FC236}">
                <a16:creationId xmlns:a16="http://schemas.microsoft.com/office/drawing/2014/main" id="{6240364A-A381-47D3-949F-A62A74E5FF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6798403"/>
              </p:ext>
            </p:extLst>
          </p:nvPr>
        </p:nvGraphicFramePr>
        <p:xfrm>
          <a:off x="9245599" y="4237831"/>
          <a:ext cx="10541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4100">
                  <a:extLst>
                    <a:ext uri="{9D8B030D-6E8A-4147-A177-3AD203B41FA5}">
                      <a16:colId xmlns:a16="http://schemas.microsoft.com/office/drawing/2014/main" val="2914581057"/>
                    </a:ext>
                  </a:extLst>
                </a:gridCol>
              </a:tblGrid>
              <a:tr h="350678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Q</a:t>
                      </a:r>
                      <a:endParaRPr lang="ru-RU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1262840"/>
                  </a:ext>
                </a:extLst>
              </a:tr>
            </a:tbl>
          </a:graphicData>
        </a:graphic>
      </p:graphicFrame>
      <p:graphicFrame>
        <p:nvGraphicFramePr>
          <p:cNvPr id="20" name="Таблица 19">
            <a:extLst>
              <a:ext uri="{FF2B5EF4-FFF2-40B4-BE49-F238E27FC236}">
                <a16:creationId xmlns:a16="http://schemas.microsoft.com/office/drawing/2014/main" id="{6C9A9FEC-00C1-4371-98B6-3C5387F545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7305919"/>
              </p:ext>
            </p:extLst>
          </p:nvPr>
        </p:nvGraphicFramePr>
        <p:xfrm>
          <a:off x="9245599" y="4697990"/>
          <a:ext cx="10541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4100">
                  <a:extLst>
                    <a:ext uri="{9D8B030D-6E8A-4147-A177-3AD203B41FA5}">
                      <a16:colId xmlns:a16="http://schemas.microsoft.com/office/drawing/2014/main" val="2914581057"/>
                    </a:ext>
                  </a:extLst>
                </a:gridCol>
              </a:tblGrid>
              <a:tr h="350678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L</a:t>
                      </a:r>
                      <a:endParaRPr lang="ru-RU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1262840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5F98F3BE-5B8B-4AF2-8122-C2DDDC5BF81F}"/>
              </a:ext>
            </a:extLst>
          </p:cNvPr>
          <p:cNvSpPr txBox="1"/>
          <p:nvPr/>
        </p:nvSpPr>
        <p:spPr>
          <a:xfrm>
            <a:off x="10364272" y="4697990"/>
            <a:ext cx="5036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…</a:t>
            </a:r>
            <a:endParaRPr lang="ru-RU" sz="3600" dirty="0"/>
          </a:p>
        </p:txBody>
      </p:sp>
    </p:spTree>
    <p:extLst>
      <p:ext uri="{BB962C8B-B14F-4D97-AF65-F5344CB8AC3E}">
        <p14:creationId xmlns:p14="http://schemas.microsoft.com/office/powerpoint/2010/main" val="329245732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Введение в верификацию </a:t>
            </a:r>
            <a:r>
              <a:rPr lang="en-US" sz="2400" dirty="0">
                <a:solidFill>
                  <a:srgbClr val="6A57A1"/>
                </a:solidFill>
              </a:rPr>
              <a:t>RISC-V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Архитектура</a:t>
            </a:r>
            <a:endParaRPr lang="ru-RU" sz="2800" b="1" dirty="0"/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EE9F5BA1-15B1-4066-833B-445A62C99AC8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ru-RU" sz="2400" dirty="0"/>
              <a:t>Современная и быстроразвивающаяся </a:t>
            </a:r>
            <a:r>
              <a:rPr lang="ru-RU" sz="2400" dirty="0">
                <a:solidFill>
                  <a:srgbClr val="6A57A1"/>
                </a:solidFill>
              </a:rPr>
              <a:t>архитектура набора команд.</a:t>
            </a:r>
          </a:p>
          <a:p>
            <a:pPr marL="0" indent="0">
              <a:buNone/>
            </a:pPr>
            <a:endParaRPr lang="ru-RU" sz="2400" dirty="0">
              <a:solidFill>
                <a:srgbClr val="6A57A1"/>
              </a:solidFill>
            </a:endParaRPr>
          </a:p>
          <a:p>
            <a:r>
              <a:rPr lang="ru-RU" sz="2400" b="1" dirty="0">
                <a:solidFill>
                  <a:srgbClr val="6A57A1"/>
                </a:solidFill>
              </a:rPr>
              <a:t>Гибкая</a:t>
            </a:r>
            <a:r>
              <a:rPr lang="ru-RU" sz="2400" dirty="0"/>
              <a:t> и расширяемая</a:t>
            </a:r>
          </a:p>
          <a:p>
            <a:endParaRPr lang="ru-RU" sz="24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9804524-3C15-4DC1-B53F-771594F8834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24275" y="987424"/>
            <a:ext cx="2562183" cy="405507"/>
          </a:xfrm>
          <a:prstGeom prst="rect">
            <a:avLst/>
          </a:prstGeom>
        </p:spPr>
      </p:pic>
      <p:graphicFrame>
        <p:nvGraphicFramePr>
          <p:cNvPr id="41" name="Таблица 40">
            <a:extLst>
              <a:ext uri="{FF2B5EF4-FFF2-40B4-BE49-F238E27FC236}">
                <a16:creationId xmlns:a16="http://schemas.microsoft.com/office/drawing/2014/main" id="{1D9AFB32-EB9A-4576-807A-A6E94176FB48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3866357"/>
          <a:ext cx="6591341" cy="211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4842">
                  <a:extLst>
                    <a:ext uri="{9D8B030D-6E8A-4147-A177-3AD203B41FA5}">
                      <a16:colId xmlns:a16="http://schemas.microsoft.com/office/drawing/2014/main" val="3470707508"/>
                    </a:ext>
                  </a:extLst>
                </a:gridCol>
                <a:gridCol w="3327400">
                  <a:extLst>
                    <a:ext uri="{9D8B030D-6E8A-4147-A177-3AD203B41FA5}">
                      <a16:colId xmlns:a16="http://schemas.microsoft.com/office/drawing/2014/main" val="44657716"/>
                    </a:ext>
                  </a:extLst>
                </a:gridCol>
                <a:gridCol w="1689099">
                  <a:extLst>
                    <a:ext uri="{9D8B030D-6E8A-4147-A177-3AD203B41FA5}">
                      <a16:colId xmlns:a16="http://schemas.microsoft.com/office/drawing/2014/main" val="36075793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Расширение</a:t>
                      </a: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Описание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Инструкции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45035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RV32I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Базовый 32-битный набор</a:t>
                      </a: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49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12951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RV32E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RV32I </a:t>
                      </a:r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с уменьшенным количеством регистров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RV32I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06118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RV64I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Базовый 64-битный набор</a:t>
                      </a: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14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35786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RV128I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Базовый 128-битный набор</a:t>
                      </a: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14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0659983"/>
                  </a:ext>
                </a:extLst>
              </a:tr>
            </a:tbl>
          </a:graphicData>
        </a:graphic>
      </p:graphicFrame>
      <p:graphicFrame>
        <p:nvGraphicFramePr>
          <p:cNvPr id="9" name="Таблица 8">
            <a:extLst>
              <a:ext uri="{FF2B5EF4-FFF2-40B4-BE49-F238E27FC236}">
                <a16:creationId xmlns:a16="http://schemas.microsoft.com/office/drawing/2014/main" id="{34E5299B-1AD0-47CD-A2FF-32B69A263B72}"/>
              </a:ext>
            </a:extLst>
          </p:cNvPr>
          <p:cNvGraphicFramePr>
            <a:graphicFrameLocks noGrp="1"/>
          </p:cNvGraphicFramePr>
          <p:nvPr/>
        </p:nvGraphicFramePr>
        <p:xfrm>
          <a:off x="7810520" y="5627471"/>
          <a:ext cx="10541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4100">
                  <a:extLst>
                    <a:ext uri="{9D8B030D-6E8A-4147-A177-3AD203B41FA5}">
                      <a16:colId xmlns:a16="http://schemas.microsoft.com/office/drawing/2014/main" val="2914581057"/>
                    </a:ext>
                  </a:extLst>
                </a:gridCol>
              </a:tblGrid>
              <a:tr h="350678">
                <a:tc>
                  <a:txBody>
                    <a:bodyPr/>
                    <a:lstStyle/>
                    <a:p>
                      <a:pPr algn="ctr"/>
                      <a:r>
                        <a:rPr lang="ru-RU" b="0" dirty="0">
                          <a:solidFill>
                            <a:schemeClr val="tx1"/>
                          </a:solidFill>
                        </a:rPr>
                        <a:t>С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1262840"/>
                  </a:ext>
                </a:extLst>
              </a:tr>
            </a:tbl>
          </a:graphicData>
        </a:graphic>
      </p:graphicFrame>
      <p:graphicFrame>
        <p:nvGraphicFramePr>
          <p:cNvPr id="10" name="Таблица 9">
            <a:extLst>
              <a:ext uri="{FF2B5EF4-FFF2-40B4-BE49-F238E27FC236}">
                <a16:creationId xmlns:a16="http://schemas.microsoft.com/office/drawing/2014/main" id="{93FF5B29-456D-45A3-9F02-CA072B666BB5}"/>
              </a:ext>
            </a:extLst>
          </p:cNvPr>
          <p:cNvGraphicFramePr>
            <a:graphicFrameLocks noGrp="1"/>
          </p:cNvGraphicFramePr>
          <p:nvPr/>
        </p:nvGraphicFramePr>
        <p:xfrm>
          <a:off x="7810520" y="5167312"/>
          <a:ext cx="10541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4100">
                  <a:extLst>
                    <a:ext uri="{9D8B030D-6E8A-4147-A177-3AD203B41FA5}">
                      <a16:colId xmlns:a16="http://schemas.microsoft.com/office/drawing/2014/main" val="2914581057"/>
                    </a:ext>
                  </a:extLst>
                </a:gridCol>
              </a:tblGrid>
              <a:tr h="350244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F</a:t>
                      </a:r>
                      <a:endParaRPr lang="ru-RU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1262840"/>
                  </a:ext>
                </a:extLst>
              </a:tr>
            </a:tbl>
          </a:graphicData>
        </a:graphic>
      </p:graphicFrame>
      <p:graphicFrame>
        <p:nvGraphicFramePr>
          <p:cNvPr id="11" name="Таблица 10">
            <a:extLst>
              <a:ext uri="{FF2B5EF4-FFF2-40B4-BE49-F238E27FC236}">
                <a16:creationId xmlns:a16="http://schemas.microsoft.com/office/drawing/2014/main" id="{91E17F39-03BE-4468-A79F-58F39E4C1415}"/>
              </a:ext>
            </a:extLst>
          </p:cNvPr>
          <p:cNvGraphicFramePr>
            <a:graphicFrameLocks noGrp="1"/>
          </p:cNvGraphicFramePr>
          <p:nvPr/>
        </p:nvGraphicFramePr>
        <p:xfrm>
          <a:off x="7810520" y="4237831"/>
          <a:ext cx="10541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4100">
                  <a:extLst>
                    <a:ext uri="{9D8B030D-6E8A-4147-A177-3AD203B41FA5}">
                      <a16:colId xmlns:a16="http://schemas.microsoft.com/office/drawing/2014/main" val="2914581057"/>
                    </a:ext>
                  </a:extLst>
                </a:gridCol>
              </a:tblGrid>
              <a:tr h="350678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</a:t>
                      </a:r>
                      <a:endParaRPr lang="ru-RU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1262840"/>
                  </a:ext>
                </a:extLst>
              </a:tr>
            </a:tbl>
          </a:graphicData>
        </a:graphic>
      </p:graphicFrame>
      <p:graphicFrame>
        <p:nvGraphicFramePr>
          <p:cNvPr id="12" name="Таблица 11">
            <a:extLst>
              <a:ext uri="{FF2B5EF4-FFF2-40B4-BE49-F238E27FC236}">
                <a16:creationId xmlns:a16="http://schemas.microsoft.com/office/drawing/2014/main" id="{6ECCDFB7-74C7-45EC-93BB-07766F4E60B1}"/>
              </a:ext>
            </a:extLst>
          </p:cNvPr>
          <p:cNvGraphicFramePr>
            <a:graphicFrameLocks noGrp="1"/>
          </p:cNvGraphicFramePr>
          <p:nvPr/>
        </p:nvGraphicFramePr>
        <p:xfrm>
          <a:off x="7810520" y="4697990"/>
          <a:ext cx="10541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4100">
                  <a:extLst>
                    <a:ext uri="{9D8B030D-6E8A-4147-A177-3AD203B41FA5}">
                      <a16:colId xmlns:a16="http://schemas.microsoft.com/office/drawing/2014/main" val="2914581057"/>
                    </a:ext>
                  </a:extLst>
                </a:gridCol>
              </a:tblGrid>
              <a:tr h="350678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ru-RU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1262840"/>
                  </a:ext>
                </a:extLst>
              </a:tr>
            </a:tbl>
          </a:graphicData>
        </a:graphic>
      </p:graphicFrame>
      <p:graphicFrame>
        <p:nvGraphicFramePr>
          <p:cNvPr id="17" name="Таблица 16">
            <a:extLst>
              <a:ext uri="{FF2B5EF4-FFF2-40B4-BE49-F238E27FC236}">
                <a16:creationId xmlns:a16="http://schemas.microsoft.com/office/drawing/2014/main" id="{077B4377-95CE-48CA-812D-4C6EA5F85F16}"/>
              </a:ext>
            </a:extLst>
          </p:cNvPr>
          <p:cNvGraphicFramePr>
            <a:graphicFrameLocks noGrp="1"/>
          </p:cNvGraphicFramePr>
          <p:nvPr/>
        </p:nvGraphicFramePr>
        <p:xfrm>
          <a:off x="9245599" y="5627471"/>
          <a:ext cx="10541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4100">
                  <a:extLst>
                    <a:ext uri="{9D8B030D-6E8A-4147-A177-3AD203B41FA5}">
                      <a16:colId xmlns:a16="http://schemas.microsoft.com/office/drawing/2014/main" val="2914581057"/>
                    </a:ext>
                  </a:extLst>
                </a:gridCol>
              </a:tblGrid>
              <a:tr h="350678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ru-RU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1262840"/>
                  </a:ext>
                </a:extLst>
              </a:tr>
            </a:tbl>
          </a:graphicData>
        </a:graphic>
      </p:graphicFrame>
      <p:graphicFrame>
        <p:nvGraphicFramePr>
          <p:cNvPr id="18" name="Таблица 17">
            <a:extLst>
              <a:ext uri="{FF2B5EF4-FFF2-40B4-BE49-F238E27FC236}">
                <a16:creationId xmlns:a16="http://schemas.microsoft.com/office/drawing/2014/main" id="{FDB3FB4A-F8C1-4EEF-9225-9172C76CE707}"/>
              </a:ext>
            </a:extLst>
          </p:cNvPr>
          <p:cNvGraphicFramePr>
            <a:graphicFrameLocks noGrp="1"/>
          </p:cNvGraphicFramePr>
          <p:nvPr/>
        </p:nvGraphicFramePr>
        <p:xfrm>
          <a:off x="9245599" y="5167312"/>
          <a:ext cx="10541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4100">
                  <a:extLst>
                    <a:ext uri="{9D8B030D-6E8A-4147-A177-3AD203B41FA5}">
                      <a16:colId xmlns:a16="http://schemas.microsoft.com/office/drawing/2014/main" val="2914581057"/>
                    </a:ext>
                  </a:extLst>
                </a:gridCol>
              </a:tblGrid>
              <a:tr h="350244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V</a:t>
                      </a:r>
                      <a:endParaRPr lang="ru-RU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1262840"/>
                  </a:ext>
                </a:extLst>
              </a:tr>
            </a:tbl>
          </a:graphicData>
        </a:graphic>
      </p:graphicFrame>
      <p:graphicFrame>
        <p:nvGraphicFramePr>
          <p:cNvPr id="19" name="Таблица 18">
            <a:extLst>
              <a:ext uri="{FF2B5EF4-FFF2-40B4-BE49-F238E27FC236}">
                <a16:creationId xmlns:a16="http://schemas.microsoft.com/office/drawing/2014/main" id="{6240364A-A381-47D3-949F-A62A74E5FF84}"/>
              </a:ext>
            </a:extLst>
          </p:cNvPr>
          <p:cNvGraphicFramePr>
            <a:graphicFrameLocks noGrp="1"/>
          </p:cNvGraphicFramePr>
          <p:nvPr/>
        </p:nvGraphicFramePr>
        <p:xfrm>
          <a:off x="9245599" y="4237831"/>
          <a:ext cx="10541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4100">
                  <a:extLst>
                    <a:ext uri="{9D8B030D-6E8A-4147-A177-3AD203B41FA5}">
                      <a16:colId xmlns:a16="http://schemas.microsoft.com/office/drawing/2014/main" val="2914581057"/>
                    </a:ext>
                  </a:extLst>
                </a:gridCol>
              </a:tblGrid>
              <a:tr h="350678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Q</a:t>
                      </a:r>
                      <a:endParaRPr lang="ru-RU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1262840"/>
                  </a:ext>
                </a:extLst>
              </a:tr>
            </a:tbl>
          </a:graphicData>
        </a:graphic>
      </p:graphicFrame>
      <p:graphicFrame>
        <p:nvGraphicFramePr>
          <p:cNvPr id="20" name="Таблица 19">
            <a:extLst>
              <a:ext uri="{FF2B5EF4-FFF2-40B4-BE49-F238E27FC236}">
                <a16:creationId xmlns:a16="http://schemas.microsoft.com/office/drawing/2014/main" id="{6C9A9FEC-00C1-4371-98B6-3C5387F545CE}"/>
              </a:ext>
            </a:extLst>
          </p:cNvPr>
          <p:cNvGraphicFramePr>
            <a:graphicFrameLocks noGrp="1"/>
          </p:cNvGraphicFramePr>
          <p:nvPr/>
        </p:nvGraphicFramePr>
        <p:xfrm>
          <a:off x="9245599" y="4697990"/>
          <a:ext cx="10541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4100">
                  <a:extLst>
                    <a:ext uri="{9D8B030D-6E8A-4147-A177-3AD203B41FA5}">
                      <a16:colId xmlns:a16="http://schemas.microsoft.com/office/drawing/2014/main" val="2914581057"/>
                    </a:ext>
                  </a:extLst>
                </a:gridCol>
              </a:tblGrid>
              <a:tr h="350678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L</a:t>
                      </a:r>
                      <a:endParaRPr lang="ru-RU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1262840"/>
                  </a:ext>
                </a:extLst>
              </a:tr>
            </a:tbl>
          </a:graphicData>
        </a:graphic>
      </p:graphicFrame>
      <p:graphicFrame>
        <p:nvGraphicFramePr>
          <p:cNvPr id="15" name="Таблица 14">
            <a:extLst>
              <a:ext uri="{FF2B5EF4-FFF2-40B4-BE49-F238E27FC236}">
                <a16:creationId xmlns:a16="http://schemas.microsoft.com/office/drawing/2014/main" id="{F579C6C6-51AB-4DC0-B5E2-C7A782A066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1401408"/>
              </p:ext>
            </p:extLst>
          </p:nvPr>
        </p:nvGraphicFramePr>
        <p:xfrm>
          <a:off x="10932510" y="4398962"/>
          <a:ext cx="1054100" cy="15305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4100">
                  <a:extLst>
                    <a:ext uri="{9D8B030D-6E8A-4147-A177-3AD203B41FA5}">
                      <a16:colId xmlns:a16="http://schemas.microsoft.com/office/drawing/2014/main" val="2914581057"/>
                    </a:ext>
                  </a:extLst>
                </a:gridCol>
              </a:tblGrid>
              <a:tr h="1530509">
                <a:tc>
                  <a:txBody>
                    <a:bodyPr/>
                    <a:lstStyle/>
                    <a:p>
                      <a:pPr algn="ctr"/>
                      <a:br>
                        <a:rPr lang="en-US" b="0" dirty="0">
                          <a:solidFill>
                            <a:schemeClr val="tx1"/>
                          </a:solidFill>
                        </a:rPr>
                      </a:br>
                      <a:br>
                        <a:rPr lang="en-US" b="0" dirty="0">
                          <a:solidFill>
                            <a:schemeClr val="tx1"/>
                          </a:solidFill>
                        </a:rPr>
                      </a:b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ru-RU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126284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ED68C0EC-4458-4C5B-8D9D-43CD5595CDA5}"/>
              </a:ext>
            </a:extLst>
          </p:cNvPr>
          <p:cNvSpPr txBox="1"/>
          <p:nvPr/>
        </p:nvSpPr>
        <p:spPr>
          <a:xfrm>
            <a:off x="10364272" y="4697990"/>
            <a:ext cx="5036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…</a:t>
            </a:r>
            <a:endParaRPr lang="ru-RU" sz="36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C26048A-3701-4708-9C5F-3D461BAD99F8}"/>
              </a:ext>
            </a:extLst>
          </p:cNvPr>
          <p:cNvSpPr txBox="1"/>
          <p:nvPr/>
        </p:nvSpPr>
        <p:spPr>
          <a:xfrm>
            <a:off x="8601075" y="3393830"/>
            <a:ext cx="3261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Пользовательские расширения</a:t>
            </a:r>
          </a:p>
        </p:txBody>
      </p:sp>
      <p:cxnSp>
        <p:nvCxnSpPr>
          <p:cNvPr id="22" name="Прямая со стрелкой 21">
            <a:extLst>
              <a:ext uri="{FF2B5EF4-FFF2-40B4-BE49-F238E27FC236}">
                <a16:creationId xmlns:a16="http://schemas.microsoft.com/office/drawing/2014/main" id="{816F7D88-4F50-4D3D-9F4D-C7A47BFB4678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10231650" y="3763162"/>
            <a:ext cx="617325" cy="474669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 стрелкой 22">
            <a:extLst>
              <a:ext uri="{FF2B5EF4-FFF2-40B4-BE49-F238E27FC236}">
                <a16:creationId xmlns:a16="http://schemas.microsoft.com/office/drawing/2014/main" id="{80FCBA20-179A-4C74-B16F-2200AFDF3BA7}"/>
              </a:ext>
            </a:extLst>
          </p:cNvPr>
          <p:cNvCxnSpPr>
            <a:cxnSpLocks/>
          </p:cNvCxnSpPr>
          <p:nvPr/>
        </p:nvCxnSpPr>
        <p:spPr>
          <a:xfrm>
            <a:off x="10807964" y="4202502"/>
            <a:ext cx="59972" cy="508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40105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Введение в верификацию процессорных 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Что такое верификация цифровых устройств</a:t>
            </a:r>
            <a:endParaRPr lang="ru-RU" sz="2800" b="1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1B9B040-3D7C-4DB1-A67B-8F1520F4D7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50800" y="3216875"/>
            <a:ext cx="4508189" cy="3276000"/>
          </a:xfrm>
          <a:prstGeom prst="rect">
            <a:avLst/>
          </a:prstGeom>
        </p:spPr>
      </p:pic>
      <p:sp>
        <p:nvSpPr>
          <p:cNvPr id="9" name="Объект 2">
            <a:extLst>
              <a:ext uri="{FF2B5EF4-FFF2-40B4-BE49-F238E27FC236}">
                <a16:creationId xmlns:a16="http://schemas.microsoft.com/office/drawing/2014/main" id="{3B28A987-7566-4596-80E9-CA4CE9659ADC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ru-RU" sz="2400" b="1" dirty="0">
              <a:solidFill>
                <a:srgbClr val="6A57A1"/>
              </a:solidFill>
            </a:endParaRPr>
          </a:p>
          <a:p>
            <a:pPr marL="0" indent="0">
              <a:buNone/>
            </a:pPr>
            <a:r>
              <a:rPr lang="ru-RU" sz="2400" b="1" dirty="0">
                <a:solidFill>
                  <a:srgbClr val="6A57A1"/>
                </a:solidFill>
              </a:rPr>
              <a:t>Верификация</a:t>
            </a:r>
            <a:r>
              <a:rPr lang="ru-RU" sz="2400" b="1" dirty="0">
                <a:solidFill>
                  <a:srgbClr val="E54F40"/>
                </a:solidFill>
              </a:rPr>
              <a:t> </a:t>
            </a:r>
            <a:r>
              <a:rPr lang="ru-RU" sz="2400" dirty="0"/>
              <a:t>– процесс обоснованного доказательства корректной работы устройства в рамках представленной на него спецификации.</a:t>
            </a:r>
          </a:p>
        </p:txBody>
      </p:sp>
    </p:spTree>
    <p:extLst>
      <p:ext uri="{BB962C8B-B14F-4D97-AF65-F5344CB8AC3E}">
        <p14:creationId xmlns:p14="http://schemas.microsoft.com/office/powerpoint/2010/main" val="183870083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Введение в верификацию </a:t>
            </a:r>
            <a:r>
              <a:rPr lang="en-US" sz="2400" dirty="0">
                <a:solidFill>
                  <a:srgbClr val="6A57A1"/>
                </a:solidFill>
              </a:rPr>
              <a:t>RISC-V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Особенности верификации</a:t>
            </a:r>
            <a:endParaRPr lang="ru-RU" sz="2800" b="1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A056C92-2227-4207-8122-63DAF32135D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38950" y="987424"/>
            <a:ext cx="2562183" cy="405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31669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Введение в верификацию </a:t>
            </a:r>
            <a:r>
              <a:rPr lang="en-US" sz="2400" dirty="0">
                <a:solidFill>
                  <a:srgbClr val="6A57A1"/>
                </a:solidFill>
              </a:rPr>
              <a:t>RISC-V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Особенности верификации</a:t>
            </a:r>
            <a:endParaRPr lang="ru-RU" sz="2800" b="1" dirty="0"/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EE9F5BA1-15B1-4066-833B-445A62C99AC8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ru-RU" sz="2400" dirty="0">
              <a:solidFill>
                <a:srgbClr val="6A57A1"/>
              </a:solidFill>
            </a:endParaRPr>
          </a:p>
          <a:p>
            <a:r>
              <a:rPr lang="ru-RU" sz="2400" b="1" dirty="0">
                <a:solidFill>
                  <a:srgbClr val="6A57A1"/>
                </a:solidFill>
              </a:rPr>
              <a:t>Открытая</a:t>
            </a:r>
            <a:r>
              <a:rPr lang="ru-RU" sz="2400" dirty="0">
                <a:solidFill>
                  <a:srgbClr val="6A57A1"/>
                </a:solidFill>
              </a:rPr>
              <a:t> </a:t>
            </a:r>
            <a:r>
              <a:rPr lang="ru-RU" sz="2400" dirty="0"/>
              <a:t>и свободно-распространяемая</a:t>
            </a:r>
          </a:p>
          <a:p>
            <a:pPr marL="0" indent="0">
              <a:buNone/>
            </a:pPr>
            <a:endParaRPr lang="en-US" sz="2400" dirty="0">
              <a:solidFill>
                <a:srgbClr val="6A57A1"/>
              </a:solidFill>
            </a:endParaRPr>
          </a:p>
          <a:p>
            <a:pPr marL="0" indent="0">
              <a:buNone/>
            </a:pPr>
            <a:endParaRPr lang="ru-RU" sz="2400" dirty="0"/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F3DAE6A3-CE1F-4EDE-8F28-9FF7778C8B9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3987" y="4839428"/>
            <a:ext cx="1031148" cy="1031148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ED8A4629-889B-4212-AAD7-A00BC0197F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7870" y="3911479"/>
            <a:ext cx="1267481" cy="849212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8A7FA4F4-BCED-42E7-9F69-E8935D3B96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2444" y="3757150"/>
            <a:ext cx="1214235" cy="1214235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188DAA51-D8CC-4BDE-8ADF-AC087DCA355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8720" y="3984894"/>
            <a:ext cx="2731763" cy="645446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BC44050B-2A20-44A4-869E-D2C634D1105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7004" y="4844581"/>
            <a:ext cx="849212" cy="849212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267EB413-0283-4F25-8BA4-6D65D887ADF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7857" y="4875674"/>
            <a:ext cx="1764439" cy="923390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660957A2-007F-4606-B52D-3F07A9CBB19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677" y="4955085"/>
            <a:ext cx="2126621" cy="628203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A6D86A9A-A58F-47B2-9216-795B64DC54B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96738" y="4075192"/>
            <a:ext cx="1651565" cy="555148"/>
          </a:xfrm>
          <a:prstGeom prst="rect">
            <a:avLst/>
          </a:prstGeom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C882C540-160F-4302-881D-86FEA18989C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857197" y="4932535"/>
            <a:ext cx="691106" cy="701344"/>
          </a:xfrm>
          <a:prstGeom prst="rect">
            <a:avLst/>
          </a:prstGeom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D01A7C6F-D36A-4F78-8AF3-ED2C7973F12E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558876" y="5078733"/>
            <a:ext cx="2126622" cy="390604"/>
          </a:xfrm>
          <a:prstGeom prst="rect">
            <a:avLst/>
          </a:prstGeom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348D97BB-5F55-4EB2-86DF-454F2A741700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197537" y="4024392"/>
            <a:ext cx="876633" cy="578316"/>
          </a:xfrm>
          <a:prstGeom prst="rect">
            <a:avLst/>
          </a:prstGeom>
        </p:spPr>
      </p:pic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E4C773E5-308D-4EB3-AB31-23AA4EB3C7D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-718000" y="4083041"/>
            <a:ext cx="1333500" cy="609600"/>
          </a:xfrm>
          <a:prstGeom prst="rect">
            <a:avLst/>
          </a:prstGeom>
        </p:spPr>
      </p:pic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04895641-6B0F-4194-8D25-ED5B1871AAA4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1381864" y="4106244"/>
            <a:ext cx="1118738" cy="402746"/>
          </a:xfrm>
          <a:prstGeom prst="rect">
            <a:avLst/>
          </a:prstGeom>
        </p:spPr>
      </p:pic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559B52C3-1C55-419F-9FD5-B2692BB59C19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93789" y="5098545"/>
            <a:ext cx="1412177" cy="477648"/>
          </a:xfrm>
          <a:prstGeom prst="rect">
            <a:avLst/>
          </a:prstGeom>
        </p:spPr>
      </p:pic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EB72A8AF-3DDE-465D-ACCB-D479CD769D79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1864468" y="5049844"/>
            <a:ext cx="1905000" cy="466725"/>
          </a:xfrm>
          <a:prstGeom prst="rect">
            <a:avLst/>
          </a:prstGeom>
        </p:spPr>
      </p:pic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82221806-15B9-4452-9D23-0320B5439DE5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838950" y="987424"/>
            <a:ext cx="2562183" cy="405507"/>
          </a:xfrm>
          <a:prstGeom prst="rect">
            <a:avLst/>
          </a:prstGeom>
        </p:spPr>
      </p:pic>
      <p:pic>
        <p:nvPicPr>
          <p:cNvPr id="36" name="Рисунок 35">
            <a:extLst>
              <a:ext uri="{FF2B5EF4-FFF2-40B4-BE49-F238E27FC236}">
                <a16:creationId xmlns:a16="http://schemas.microsoft.com/office/drawing/2014/main" id="{68A21BFE-4DE9-47EC-BA3C-B60DD87A8C6E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678" y="4035893"/>
            <a:ext cx="1469041" cy="656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14009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Введение в верификацию </a:t>
            </a:r>
            <a:r>
              <a:rPr lang="en-US" sz="2400" dirty="0">
                <a:solidFill>
                  <a:srgbClr val="6A57A1"/>
                </a:solidFill>
              </a:rPr>
              <a:t>RISC-V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Особенности верификации</a:t>
            </a:r>
            <a:endParaRPr lang="ru-RU" sz="2800" b="1" dirty="0"/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EE9F5BA1-15B1-4066-833B-445A62C99AC8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ru-RU" sz="2400" dirty="0"/>
          </a:p>
          <a:p>
            <a:r>
              <a:rPr lang="ru-RU" sz="2400" dirty="0"/>
              <a:t>Большое количество </a:t>
            </a:r>
            <a:r>
              <a:rPr lang="ru-RU" sz="2400" b="1" dirty="0">
                <a:solidFill>
                  <a:srgbClr val="6A57A1"/>
                </a:solidFill>
              </a:rPr>
              <a:t>примеров и возможностей для обмена опытом</a:t>
            </a:r>
          </a:p>
          <a:p>
            <a:r>
              <a:rPr lang="ru-RU" sz="2400" dirty="0"/>
              <a:t>Возможность </a:t>
            </a:r>
            <a:r>
              <a:rPr lang="ru-RU" sz="2400" b="1" dirty="0" err="1">
                <a:solidFill>
                  <a:srgbClr val="6A57A1"/>
                </a:solidFill>
              </a:rPr>
              <a:t>переиспользования</a:t>
            </a:r>
            <a:endParaRPr lang="ru-RU" sz="2400" b="1" dirty="0">
              <a:solidFill>
                <a:srgbClr val="6A57A1"/>
              </a:solidFill>
            </a:endParaRP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ru-RU" sz="2400" dirty="0"/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94A27AD8-6C7E-43CD-AB8B-BE0AC35C2E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678" y="4035893"/>
            <a:ext cx="1469041" cy="656748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F3DAE6A3-CE1F-4EDE-8F28-9FF7778C8B9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3987" y="4839428"/>
            <a:ext cx="1031148" cy="1031148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8A7FA4F4-BCED-42E7-9F69-E8935D3B96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2444" y="3757150"/>
            <a:ext cx="1214235" cy="1214235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188DAA51-D8CC-4BDE-8ADF-AC087DCA355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8720" y="3984894"/>
            <a:ext cx="2731763" cy="645446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267EB413-0283-4F25-8BA4-6D65D887ADF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7857" y="4875674"/>
            <a:ext cx="1764439" cy="923390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660957A2-007F-4606-B52D-3F07A9CBB19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677" y="4955085"/>
            <a:ext cx="2126621" cy="628203"/>
          </a:xfrm>
          <a:prstGeom prst="rect">
            <a:avLst/>
          </a:prstGeom>
        </p:spPr>
      </p:pic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82221806-15B9-4452-9D23-0320B5439DE5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838950" y="987424"/>
            <a:ext cx="2562183" cy="405507"/>
          </a:xfrm>
          <a:prstGeom prst="rect">
            <a:avLst/>
          </a:prstGeom>
        </p:spPr>
      </p:pic>
      <p:pic>
        <p:nvPicPr>
          <p:cNvPr id="42" name="Рисунок 41">
            <a:extLst>
              <a:ext uri="{FF2B5EF4-FFF2-40B4-BE49-F238E27FC236}">
                <a16:creationId xmlns:a16="http://schemas.microsoft.com/office/drawing/2014/main" id="{4D021A9C-4052-4B7D-95AA-35E91E6E2D1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96738" y="4075192"/>
            <a:ext cx="1651565" cy="555148"/>
          </a:xfrm>
          <a:prstGeom prst="rect">
            <a:avLst/>
          </a:prstGeom>
        </p:spPr>
      </p:pic>
      <p:pic>
        <p:nvPicPr>
          <p:cNvPr id="43" name="Рисунок 42">
            <a:extLst>
              <a:ext uri="{FF2B5EF4-FFF2-40B4-BE49-F238E27FC236}">
                <a16:creationId xmlns:a16="http://schemas.microsoft.com/office/drawing/2014/main" id="{099D0163-6B41-43E6-9503-1E8E983258A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93789" y="5098545"/>
            <a:ext cx="1412177" cy="477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24970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Введение в верификацию </a:t>
            </a:r>
            <a:r>
              <a:rPr lang="en-US" sz="2400" dirty="0">
                <a:solidFill>
                  <a:srgbClr val="6A57A1"/>
                </a:solidFill>
              </a:rPr>
              <a:t>RISC-V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Особенности верификации</a:t>
            </a:r>
            <a:endParaRPr lang="ru-RU" sz="2800" b="1" dirty="0"/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EE9F5BA1-15B1-4066-833B-445A62C99AC8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dirty="0"/>
          </a:p>
          <a:p>
            <a:r>
              <a:rPr lang="ru-RU" sz="2400" b="1" dirty="0">
                <a:solidFill>
                  <a:srgbClr val="6A57A1"/>
                </a:solidFill>
              </a:rPr>
              <a:t>Гибкая</a:t>
            </a:r>
            <a:r>
              <a:rPr lang="ru-RU" sz="2400" dirty="0"/>
              <a:t> и расширяемая</a:t>
            </a:r>
          </a:p>
          <a:p>
            <a:endParaRPr lang="ru-RU" sz="2400" dirty="0"/>
          </a:p>
          <a:p>
            <a:r>
              <a:rPr lang="en-US" sz="2400" dirty="0">
                <a:latin typeface="Consolas" panose="020B0609020204030204" pitchFamily="49" charset="0"/>
              </a:rPr>
              <a:t>RV32I</a:t>
            </a:r>
            <a:endParaRPr lang="ru-RU" sz="2400" dirty="0">
              <a:latin typeface="Consolas" panose="020B0609020204030204" pitchFamily="49" charset="0"/>
            </a:endParaRPr>
          </a:p>
        </p:txBody>
      </p:sp>
      <p:graphicFrame>
        <p:nvGraphicFramePr>
          <p:cNvPr id="41" name="Таблица 40">
            <a:extLst>
              <a:ext uri="{FF2B5EF4-FFF2-40B4-BE49-F238E27FC236}">
                <a16:creationId xmlns:a16="http://schemas.microsoft.com/office/drawing/2014/main" id="{1D9AFB32-EB9A-4576-807A-A6E94176FB48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3866357"/>
          <a:ext cx="65913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4842">
                  <a:extLst>
                    <a:ext uri="{9D8B030D-6E8A-4147-A177-3AD203B41FA5}">
                      <a16:colId xmlns:a16="http://schemas.microsoft.com/office/drawing/2014/main" val="3470707508"/>
                    </a:ext>
                  </a:extLst>
                </a:gridCol>
                <a:gridCol w="3327400">
                  <a:extLst>
                    <a:ext uri="{9D8B030D-6E8A-4147-A177-3AD203B41FA5}">
                      <a16:colId xmlns:a16="http://schemas.microsoft.com/office/drawing/2014/main" val="44657716"/>
                    </a:ext>
                  </a:extLst>
                </a:gridCol>
                <a:gridCol w="1689099">
                  <a:extLst>
                    <a:ext uri="{9D8B030D-6E8A-4147-A177-3AD203B41FA5}">
                      <a16:colId xmlns:a16="http://schemas.microsoft.com/office/drawing/2014/main" val="36075793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Расширение</a:t>
                      </a: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Описание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Инструкции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45035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RV32I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Базовый 32-битный набор</a:t>
                      </a: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49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1295192"/>
                  </a:ext>
                </a:extLst>
              </a:tr>
            </a:tbl>
          </a:graphicData>
        </a:graphic>
      </p:graphicFrame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AB0A4E8-319F-46D9-83A5-2547E508565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38950" y="987424"/>
            <a:ext cx="2562183" cy="405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61118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Введение в верификацию </a:t>
            </a:r>
            <a:r>
              <a:rPr lang="en-US" sz="2400" dirty="0">
                <a:solidFill>
                  <a:srgbClr val="6A57A1"/>
                </a:solidFill>
              </a:rPr>
              <a:t>RISC-V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Особенности верификации</a:t>
            </a:r>
            <a:endParaRPr lang="ru-RU" sz="2800" b="1" dirty="0"/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EE9F5BA1-15B1-4066-833B-445A62C99AC8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dirty="0"/>
          </a:p>
          <a:p>
            <a:r>
              <a:rPr lang="ru-RU" sz="2400" b="1" dirty="0">
                <a:solidFill>
                  <a:srgbClr val="6A57A1"/>
                </a:solidFill>
              </a:rPr>
              <a:t>Гибкая</a:t>
            </a:r>
            <a:r>
              <a:rPr lang="ru-RU" sz="2400" dirty="0"/>
              <a:t> и расширяемая</a:t>
            </a:r>
            <a:endParaRPr lang="en-US" sz="2400" dirty="0"/>
          </a:p>
          <a:p>
            <a:endParaRPr lang="en-US" sz="2400" dirty="0"/>
          </a:p>
          <a:p>
            <a:r>
              <a:rPr lang="en-US" sz="2400" dirty="0">
                <a:latin typeface="Consolas" panose="020B0609020204030204" pitchFamily="49" charset="0"/>
              </a:rPr>
              <a:t>RV64I</a:t>
            </a:r>
            <a:endParaRPr lang="ru-RU" sz="2400" dirty="0">
              <a:latin typeface="Consolas" panose="020B0609020204030204" pitchFamily="49" charset="0"/>
            </a:endParaRPr>
          </a:p>
          <a:p>
            <a:endParaRPr lang="ru-RU" sz="2400" dirty="0"/>
          </a:p>
          <a:p>
            <a:endParaRPr lang="ru-RU" sz="2400" dirty="0"/>
          </a:p>
        </p:txBody>
      </p:sp>
      <p:graphicFrame>
        <p:nvGraphicFramePr>
          <p:cNvPr id="41" name="Таблица 40">
            <a:extLst>
              <a:ext uri="{FF2B5EF4-FFF2-40B4-BE49-F238E27FC236}">
                <a16:creationId xmlns:a16="http://schemas.microsoft.com/office/drawing/2014/main" id="{1D9AFB32-EB9A-4576-807A-A6E94176FB48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3866357"/>
          <a:ext cx="6591341" cy="211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4842">
                  <a:extLst>
                    <a:ext uri="{9D8B030D-6E8A-4147-A177-3AD203B41FA5}">
                      <a16:colId xmlns:a16="http://schemas.microsoft.com/office/drawing/2014/main" val="3470707508"/>
                    </a:ext>
                  </a:extLst>
                </a:gridCol>
                <a:gridCol w="3327400">
                  <a:extLst>
                    <a:ext uri="{9D8B030D-6E8A-4147-A177-3AD203B41FA5}">
                      <a16:colId xmlns:a16="http://schemas.microsoft.com/office/drawing/2014/main" val="44657716"/>
                    </a:ext>
                  </a:extLst>
                </a:gridCol>
                <a:gridCol w="1689099">
                  <a:extLst>
                    <a:ext uri="{9D8B030D-6E8A-4147-A177-3AD203B41FA5}">
                      <a16:colId xmlns:a16="http://schemas.microsoft.com/office/drawing/2014/main" val="36075793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Расширение</a:t>
                      </a: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Описание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Инструкции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45035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RV32I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Базовый 32-битный набор</a:t>
                      </a: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49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12951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RV32E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RV32I </a:t>
                      </a:r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с уменьшенным количеством регистров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RV32I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06118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RV64I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Базовый 64-битный набор</a:t>
                      </a: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14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35786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RV128I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Базовый 128-битный набор</a:t>
                      </a: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14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0659983"/>
                  </a:ext>
                </a:extLst>
              </a:tr>
            </a:tbl>
          </a:graphicData>
        </a:graphic>
      </p:graphicFrame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531CDE5-4108-41C3-8635-A8E4259F79C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38950" y="987424"/>
            <a:ext cx="2562183" cy="405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397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Введение в верификацию </a:t>
            </a:r>
            <a:r>
              <a:rPr lang="en-US" sz="2400" dirty="0">
                <a:solidFill>
                  <a:srgbClr val="6A57A1"/>
                </a:solidFill>
              </a:rPr>
              <a:t>RISC-V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Особенности верификации</a:t>
            </a:r>
            <a:endParaRPr lang="ru-RU" sz="2800" b="1" dirty="0"/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EE9F5BA1-15B1-4066-833B-445A62C99AC8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dirty="0"/>
          </a:p>
          <a:p>
            <a:r>
              <a:rPr lang="ru-RU" sz="2400" b="1" dirty="0">
                <a:solidFill>
                  <a:srgbClr val="6A57A1"/>
                </a:solidFill>
              </a:rPr>
              <a:t>Гибкая</a:t>
            </a:r>
            <a:r>
              <a:rPr lang="ru-RU" sz="2400" dirty="0"/>
              <a:t> и расширяемая</a:t>
            </a:r>
            <a:endParaRPr lang="en-US" sz="2400" dirty="0"/>
          </a:p>
          <a:p>
            <a:endParaRPr lang="en-US" sz="2400" dirty="0"/>
          </a:p>
          <a:p>
            <a:r>
              <a:rPr lang="en-US" sz="2400" dirty="0">
                <a:latin typeface="Consolas" panose="020B0609020204030204" pitchFamily="49" charset="0"/>
              </a:rPr>
              <a:t>RV64IMC</a:t>
            </a:r>
            <a:endParaRPr lang="ru-RU" sz="2400" dirty="0">
              <a:latin typeface="Consolas" panose="020B0609020204030204" pitchFamily="49" charset="0"/>
            </a:endParaRPr>
          </a:p>
          <a:p>
            <a:endParaRPr lang="ru-RU" sz="2400" dirty="0"/>
          </a:p>
          <a:p>
            <a:endParaRPr lang="ru-RU" sz="2400" dirty="0"/>
          </a:p>
        </p:txBody>
      </p:sp>
      <p:graphicFrame>
        <p:nvGraphicFramePr>
          <p:cNvPr id="41" name="Таблица 40">
            <a:extLst>
              <a:ext uri="{FF2B5EF4-FFF2-40B4-BE49-F238E27FC236}">
                <a16:creationId xmlns:a16="http://schemas.microsoft.com/office/drawing/2014/main" id="{1D9AFB32-EB9A-4576-807A-A6E94176FB48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3866357"/>
          <a:ext cx="6591341" cy="211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4842">
                  <a:extLst>
                    <a:ext uri="{9D8B030D-6E8A-4147-A177-3AD203B41FA5}">
                      <a16:colId xmlns:a16="http://schemas.microsoft.com/office/drawing/2014/main" val="3470707508"/>
                    </a:ext>
                  </a:extLst>
                </a:gridCol>
                <a:gridCol w="3327400">
                  <a:extLst>
                    <a:ext uri="{9D8B030D-6E8A-4147-A177-3AD203B41FA5}">
                      <a16:colId xmlns:a16="http://schemas.microsoft.com/office/drawing/2014/main" val="44657716"/>
                    </a:ext>
                  </a:extLst>
                </a:gridCol>
                <a:gridCol w="1689099">
                  <a:extLst>
                    <a:ext uri="{9D8B030D-6E8A-4147-A177-3AD203B41FA5}">
                      <a16:colId xmlns:a16="http://schemas.microsoft.com/office/drawing/2014/main" val="36075793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Расширение</a:t>
                      </a: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Описание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Инструкции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45035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RV32I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Базовый 32-битный набор</a:t>
                      </a: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49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12951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RV32E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RV32I </a:t>
                      </a:r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с уменьшенным количеством регистров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RV32I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06118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RV64I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Базовый 64-битный набор</a:t>
                      </a: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14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35786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RV128I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Базовый 128-битный набор</a:t>
                      </a: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14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0659983"/>
                  </a:ext>
                </a:extLst>
              </a:tr>
            </a:tbl>
          </a:graphicData>
        </a:graphic>
      </p:graphicFrame>
      <p:graphicFrame>
        <p:nvGraphicFramePr>
          <p:cNvPr id="11" name="Таблица 10">
            <a:extLst>
              <a:ext uri="{FF2B5EF4-FFF2-40B4-BE49-F238E27FC236}">
                <a16:creationId xmlns:a16="http://schemas.microsoft.com/office/drawing/2014/main" id="{91E17F39-03BE-4468-A79F-58F39E4C1415}"/>
              </a:ext>
            </a:extLst>
          </p:cNvPr>
          <p:cNvGraphicFramePr>
            <a:graphicFrameLocks noGrp="1"/>
          </p:cNvGraphicFramePr>
          <p:nvPr/>
        </p:nvGraphicFramePr>
        <p:xfrm>
          <a:off x="7810520" y="4237831"/>
          <a:ext cx="10541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4100">
                  <a:extLst>
                    <a:ext uri="{9D8B030D-6E8A-4147-A177-3AD203B41FA5}">
                      <a16:colId xmlns:a16="http://schemas.microsoft.com/office/drawing/2014/main" val="2914581057"/>
                    </a:ext>
                  </a:extLst>
                </a:gridCol>
              </a:tblGrid>
              <a:tr h="350678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</a:t>
                      </a:r>
                      <a:endParaRPr lang="ru-RU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1262840"/>
                  </a:ext>
                </a:extLst>
              </a:tr>
            </a:tbl>
          </a:graphicData>
        </a:graphic>
      </p:graphicFrame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4F39062B-3F4C-4095-AFCA-77522DD0C76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38950" y="987424"/>
            <a:ext cx="2562183" cy="405507"/>
          </a:xfrm>
          <a:prstGeom prst="rect">
            <a:avLst/>
          </a:prstGeom>
        </p:spPr>
      </p:pic>
      <p:graphicFrame>
        <p:nvGraphicFramePr>
          <p:cNvPr id="16" name="Таблица 15">
            <a:extLst>
              <a:ext uri="{FF2B5EF4-FFF2-40B4-BE49-F238E27FC236}">
                <a16:creationId xmlns:a16="http://schemas.microsoft.com/office/drawing/2014/main" id="{9D2D6CD9-16C5-4217-9AC5-A5C6E7B6E6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4119282"/>
              </p:ext>
            </p:extLst>
          </p:nvPr>
        </p:nvGraphicFramePr>
        <p:xfrm>
          <a:off x="7810520" y="4697990"/>
          <a:ext cx="10541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4100">
                  <a:extLst>
                    <a:ext uri="{9D8B030D-6E8A-4147-A177-3AD203B41FA5}">
                      <a16:colId xmlns:a16="http://schemas.microsoft.com/office/drawing/2014/main" val="2914581057"/>
                    </a:ext>
                  </a:extLst>
                </a:gridCol>
              </a:tblGrid>
              <a:tr h="350678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C</a:t>
                      </a:r>
                      <a:endParaRPr lang="ru-RU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12628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7225729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Введение в верификацию </a:t>
            </a:r>
            <a:r>
              <a:rPr lang="en-US" sz="2400" dirty="0">
                <a:solidFill>
                  <a:srgbClr val="6A57A1"/>
                </a:solidFill>
              </a:rPr>
              <a:t>RISC-V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Особенности верификации</a:t>
            </a:r>
            <a:endParaRPr lang="ru-RU" sz="2800" b="1" dirty="0"/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EE9F5BA1-15B1-4066-833B-445A62C99AC8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dirty="0"/>
          </a:p>
          <a:p>
            <a:r>
              <a:rPr lang="ru-RU" sz="2400" b="1" dirty="0">
                <a:solidFill>
                  <a:srgbClr val="6A57A1"/>
                </a:solidFill>
              </a:rPr>
              <a:t>Гибкая</a:t>
            </a:r>
            <a:r>
              <a:rPr lang="ru-RU" sz="2400" dirty="0"/>
              <a:t> и расширяемая</a:t>
            </a:r>
            <a:endParaRPr lang="en-US" sz="2400" dirty="0"/>
          </a:p>
          <a:p>
            <a:endParaRPr lang="en-US" sz="2400" dirty="0"/>
          </a:p>
          <a:p>
            <a:r>
              <a:rPr lang="en-US" sz="2400" dirty="0">
                <a:latin typeface="Consolas" panose="020B0609020204030204" pitchFamily="49" charset="0"/>
              </a:rPr>
              <a:t>RV64IMACV</a:t>
            </a:r>
            <a:endParaRPr lang="ru-RU" sz="2400" dirty="0">
              <a:latin typeface="Consolas" panose="020B0609020204030204" pitchFamily="49" charset="0"/>
            </a:endParaRPr>
          </a:p>
          <a:p>
            <a:endParaRPr lang="ru-RU" sz="2400" dirty="0"/>
          </a:p>
          <a:p>
            <a:endParaRPr lang="ru-RU" sz="2400" dirty="0"/>
          </a:p>
        </p:txBody>
      </p:sp>
      <p:graphicFrame>
        <p:nvGraphicFramePr>
          <p:cNvPr id="41" name="Таблица 40">
            <a:extLst>
              <a:ext uri="{FF2B5EF4-FFF2-40B4-BE49-F238E27FC236}">
                <a16:creationId xmlns:a16="http://schemas.microsoft.com/office/drawing/2014/main" id="{1D9AFB32-EB9A-4576-807A-A6E94176FB48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3866357"/>
          <a:ext cx="6591341" cy="211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4842">
                  <a:extLst>
                    <a:ext uri="{9D8B030D-6E8A-4147-A177-3AD203B41FA5}">
                      <a16:colId xmlns:a16="http://schemas.microsoft.com/office/drawing/2014/main" val="3470707508"/>
                    </a:ext>
                  </a:extLst>
                </a:gridCol>
                <a:gridCol w="3327400">
                  <a:extLst>
                    <a:ext uri="{9D8B030D-6E8A-4147-A177-3AD203B41FA5}">
                      <a16:colId xmlns:a16="http://schemas.microsoft.com/office/drawing/2014/main" val="44657716"/>
                    </a:ext>
                  </a:extLst>
                </a:gridCol>
                <a:gridCol w="1689099">
                  <a:extLst>
                    <a:ext uri="{9D8B030D-6E8A-4147-A177-3AD203B41FA5}">
                      <a16:colId xmlns:a16="http://schemas.microsoft.com/office/drawing/2014/main" val="36075793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Расширение</a:t>
                      </a: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Описание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Инструкции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45035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RV32I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Базовый 32-битный набор</a:t>
                      </a: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49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12951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RV32E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RV32I </a:t>
                      </a:r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с уменьшенным количеством регистров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RV32I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06118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RV64I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Базовый 64-битный набор</a:t>
                      </a: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14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35786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RV128I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Базовый 128-битный набор</a:t>
                      </a: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14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0659983"/>
                  </a:ext>
                </a:extLst>
              </a:tr>
            </a:tbl>
          </a:graphicData>
        </a:graphic>
      </p:graphicFrame>
      <p:graphicFrame>
        <p:nvGraphicFramePr>
          <p:cNvPr id="9" name="Таблица 8">
            <a:extLst>
              <a:ext uri="{FF2B5EF4-FFF2-40B4-BE49-F238E27FC236}">
                <a16:creationId xmlns:a16="http://schemas.microsoft.com/office/drawing/2014/main" id="{34E5299B-1AD0-47CD-A2FF-32B69A263B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3070416"/>
              </p:ext>
            </p:extLst>
          </p:nvPr>
        </p:nvGraphicFramePr>
        <p:xfrm>
          <a:off x="7810520" y="5627471"/>
          <a:ext cx="10541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4100">
                  <a:extLst>
                    <a:ext uri="{9D8B030D-6E8A-4147-A177-3AD203B41FA5}">
                      <a16:colId xmlns:a16="http://schemas.microsoft.com/office/drawing/2014/main" val="2914581057"/>
                    </a:ext>
                  </a:extLst>
                </a:gridCol>
              </a:tblGrid>
              <a:tr h="350678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V</a:t>
                      </a:r>
                      <a:endParaRPr lang="ru-RU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1262840"/>
                  </a:ext>
                </a:extLst>
              </a:tr>
            </a:tbl>
          </a:graphicData>
        </a:graphic>
      </p:graphicFrame>
      <p:graphicFrame>
        <p:nvGraphicFramePr>
          <p:cNvPr id="10" name="Таблица 9">
            <a:extLst>
              <a:ext uri="{FF2B5EF4-FFF2-40B4-BE49-F238E27FC236}">
                <a16:creationId xmlns:a16="http://schemas.microsoft.com/office/drawing/2014/main" id="{93FF5B29-456D-45A3-9F02-CA072B666B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3668803"/>
              </p:ext>
            </p:extLst>
          </p:nvPr>
        </p:nvGraphicFramePr>
        <p:xfrm>
          <a:off x="7810520" y="5167312"/>
          <a:ext cx="10541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4100">
                  <a:extLst>
                    <a:ext uri="{9D8B030D-6E8A-4147-A177-3AD203B41FA5}">
                      <a16:colId xmlns:a16="http://schemas.microsoft.com/office/drawing/2014/main" val="2914581057"/>
                    </a:ext>
                  </a:extLst>
                </a:gridCol>
              </a:tblGrid>
              <a:tr h="350244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C</a:t>
                      </a:r>
                      <a:endParaRPr lang="ru-RU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1262840"/>
                  </a:ext>
                </a:extLst>
              </a:tr>
            </a:tbl>
          </a:graphicData>
        </a:graphic>
      </p:graphicFrame>
      <p:graphicFrame>
        <p:nvGraphicFramePr>
          <p:cNvPr id="11" name="Таблица 10">
            <a:extLst>
              <a:ext uri="{FF2B5EF4-FFF2-40B4-BE49-F238E27FC236}">
                <a16:creationId xmlns:a16="http://schemas.microsoft.com/office/drawing/2014/main" id="{91E17F39-03BE-4468-A79F-58F39E4C1415}"/>
              </a:ext>
            </a:extLst>
          </p:cNvPr>
          <p:cNvGraphicFramePr>
            <a:graphicFrameLocks noGrp="1"/>
          </p:cNvGraphicFramePr>
          <p:nvPr/>
        </p:nvGraphicFramePr>
        <p:xfrm>
          <a:off x="7810520" y="4237831"/>
          <a:ext cx="10541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4100">
                  <a:extLst>
                    <a:ext uri="{9D8B030D-6E8A-4147-A177-3AD203B41FA5}">
                      <a16:colId xmlns:a16="http://schemas.microsoft.com/office/drawing/2014/main" val="2914581057"/>
                    </a:ext>
                  </a:extLst>
                </a:gridCol>
              </a:tblGrid>
              <a:tr h="350678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</a:t>
                      </a:r>
                      <a:endParaRPr lang="ru-RU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1262840"/>
                  </a:ext>
                </a:extLst>
              </a:tr>
            </a:tbl>
          </a:graphicData>
        </a:graphic>
      </p:graphicFrame>
      <p:graphicFrame>
        <p:nvGraphicFramePr>
          <p:cNvPr id="12" name="Таблица 11">
            <a:extLst>
              <a:ext uri="{FF2B5EF4-FFF2-40B4-BE49-F238E27FC236}">
                <a16:creationId xmlns:a16="http://schemas.microsoft.com/office/drawing/2014/main" id="{6ECCDFB7-74C7-45EC-93BB-07766F4E60B1}"/>
              </a:ext>
            </a:extLst>
          </p:cNvPr>
          <p:cNvGraphicFramePr>
            <a:graphicFrameLocks noGrp="1"/>
          </p:cNvGraphicFramePr>
          <p:nvPr/>
        </p:nvGraphicFramePr>
        <p:xfrm>
          <a:off x="7810520" y="4697990"/>
          <a:ext cx="10541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4100">
                  <a:extLst>
                    <a:ext uri="{9D8B030D-6E8A-4147-A177-3AD203B41FA5}">
                      <a16:colId xmlns:a16="http://schemas.microsoft.com/office/drawing/2014/main" val="2914581057"/>
                    </a:ext>
                  </a:extLst>
                </a:gridCol>
              </a:tblGrid>
              <a:tr h="350678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ru-RU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1262840"/>
                  </a:ext>
                </a:extLst>
              </a:tr>
            </a:tbl>
          </a:graphicData>
        </a:graphic>
      </p:graphicFrame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4F39062B-3F4C-4095-AFCA-77522DD0C76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38950" y="987424"/>
            <a:ext cx="2562183" cy="405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97822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Введение в верификацию </a:t>
            </a:r>
            <a:r>
              <a:rPr lang="en-US" sz="2400" dirty="0">
                <a:solidFill>
                  <a:srgbClr val="6A57A1"/>
                </a:solidFill>
              </a:rPr>
              <a:t>RISC-V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Особенности верификации</a:t>
            </a:r>
            <a:endParaRPr lang="ru-RU" sz="2800" b="1" dirty="0"/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EE9F5BA1-15B1-4066-833B-445A62C99AC8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dirty="0"/>
          </a:p>
          <a:p>
            <a:r>
              <a:rPr lang="ru-RU" sz="2400" b="1" dirty="0">
                <a:solidFill>
                  <a:srgbClr val="6A57A1"/>
                </a:solidFill>
              </a:rPr>
              <a:t>Гибкая</a:t>
            </a:r>
            <a:r>
              <a:rPr lang="ru-RU" sz="2400" dirty="0"/>
              <a:t> и расширяемая</a:t>
            </a:r>
            <a:endParaRPr lang="en-US" sz="2400" dirty="0"/>
          </a:p>
          <a:p>
            <a:endParaRPr lang="en-US" sz="2400" dirty="0"/>
          </a:p>
          <a:p>
            <a:r>
              <a:rPr lang="en-US" sz="2400" dirty="0">
                <a:latin typeface="Consolas" panose="020B0609020204030204" pitchFamily="49" charset="0"/>
              </a:rPr>
              <a:t>RV64IMACV_Zicsr</a:t>
            </a:r>
            <a:endParaRPr lang="ru-RU" sz="2400" dirty="0">
              <a:latin typeface="Consolas" panose="020B0609020204030204" pitchFamily="49" charset="0"/>
            </a:endParaRPr>
          </a:p>
          <a:p>
            <a:endParaRPr lang="ru-RU" sz="2400" dirty="0"/>
          </a:p>
          <a:p>
            <a:endParaRPr lang="ru-RU" sz="2400" dirty="0"/>
          </a:p>
        </p:txBody>
      </p:sp>
      <p:graphicFrame>
        <p:nvGraphicFramePr>
          <p:cNvPr id="41" name="Таблица 40">
            <a:extLst>
              <a:ext uri="{FF2B5EF4-FFF2-40B4-BE49-F238E27FC236}">
                <a16:creationId xmlns:a16="http://schemas.microsoft.com/office/drawing/2014/main" id="{1D9AFB32-EB9A-4576-807A-A6E94176FB48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3866357"/>
          <a:ext cx="6591341" cy="211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4842">
                  <a:extLst>
                    <a:ext uri="{9D8B030D-6E8A-4147-A177-3AD203B41FA5}">
                      <a16:colId xmlns:a16="http://schemas.microsoft.com/office/drawing/2014/main" val="3470707508"/>
                    </a:ext>
                  </a:extLst>
                </a:gridCol>
                <a:gridCol w="3327400">
                  <a:extLst>
                    <a:ext uri="{9D8B030D-6E8A-4147-A177-3AD203B41FA5}">
                      <a16:colId xmlns:a16="http://schemas.microsoft.com/office/drawing/2014/main" val="44657716"/>
                    </a:ext>
                  </a:extLst>
                </a:gridCol>
                <a:gridCol w="1689099">
                  <a:extLst>
                    <a:ext uri="{9D8B030D-6E8A-4147-A177-3AD203B41FA5}">
                      <a16:colId xmlns:a16="http://schemas.microsoft.com/office/drawing/2014/main" val="36075793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Расширение</a:t>
                      </a: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Описание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Инструкции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45035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RV32I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Базовый 32-битный набор</a:t>
                      </a: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49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12951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RV32E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RV32I </a:t>
                      </a:r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с уменьшенным количеством регистров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RV32I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06118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RV64I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Базовый 64-битный набор</a:t>
                      </a: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14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35786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RV128I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Базовый 128-битный набор</a:t>
                      </a: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14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0659983"/>
                  </a:ext>
                </a:extLst>
              </a:tr>
            </a:tbl>
          </a:graphicData>
        </a:graphic>
      </p:graphicFrame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4F39062B-3F4C-4095-AFCA-77522DD0C76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38950" y="987424"/>
            <a:ext cx="2562183" cy="405507"/>
          </a:xfrm>
          <a:prstGeom prst="rect">
            <a:avLst/>
          </a:prstGeom>
        </p:spPr>
      </p:pic>
      <p:graphicFrame>
        <p:nvGraphicFramePr>
          <p:cNvPr id="16" name="Таблица 15">
            <a:extLst>
              <a:ext uri="{FF2B5EF4-FFF2-40B4-BE49-F238E27FC236}">
                <a16:creationId xmlns:a16="http://schemas.microsoft.com/office/drawing/2014/main" id="{ABF87243-B575-4041-BA23-D0CD3F4427C4}"/>
              </a:ext>
            </a:extLst>
          </p:cNvPr>
          <p:cNvGraphicFramePr>
            <a:graphicFrameLocks noGrp="1"/>
          </p:cNvGraphicFramePr>
          <p:nvPr/>
        </p:nvGraphicFramePr>
        <p:xfrm>
          <a:off x="7810520" y="5627471"/>
          <a:ext cx="10541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4100">
                  <a:extLst>
                    <a:ext uri="{9D8B030D-6E8A-4147-A177-3AD203B41FA5}">
                      <a16:colId xmlns:a16="http://schemas.microsoft.com/office/drawing/2014/main" val="2914581057"/>
                    </a:ext>
                  </a:extLst>
                </a:gridCol>
              </a:tblGrid>
              <a:tr h="350678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V</a:t>
                      </a:r>
                      <a:endParaRPr lang="ru-RU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1262840"/>
                  </a:ext>
                </a:extLst>
              </a:tr>
            </a:tbl>
          </a:graphicData>
        </a:graphic>
      </p:graphicFrame>
      <p:graphicFrame>
        <p:nvGraphicFramePr>
          <p:cNvPr id="22" name="Таблица 21">
            <a:extLst>
              <a:ext uri="{FF2B5EF4-FFF2-40B4-BE49-F238E27FC236}">
                <a16:creationId xmlns:a16="http://schemas.microsoft.com/office/drawing/2014/main" id="{A5CAB686-19D3-4E23-AD5E-EDECD488B013}"/>
              </a:ext>
            </a:extLst>
          </p:cNvPr>
          <p:cNvGraphicFramePr>
            <a:graphicFrameLocks noGrp="1"/>
          </p:cNvGraphicFramePr>
          <p:nvPr/>
        </p:nvGraphicFramePr>
        <p:xfrm>
          <a:off x="7810520" y="5167312"/>
          <a:ext cx="10541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4100">
                  <a:extLst>
                    <a:ext uri="{9D8B030D-6E8A-4147-A177-3AD203B41FA5}">
                      <a16:colId xmlns:a16="http://schemas.microsoft.com/office/drawing/2014/main" val="2914581057"/>
                    </a:ext>
                  </a:extLst>
                </a:gridCol>
              </a:tblGrid>
              <a:tr h="350244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C</a:t>
                      </a:r>
                      <a:endParaRPr lang="ru-RU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1262840"/>
                  </a:ext>
                </a:extLst>
              </a:tr>
            </a:tbl>
          </a:graphicData>
        </a:graphic>
      </p:graphicFrame>
      <p:graphicFrame>
        <p:nvGraphicFramePr>
          <p:cNvPr id="23" name="Таблица 22">
            <a:extLst>
              <a:ext uri="{FF2B5EF4-FFF2-40B4-BE49-F238E27FC236}">
                <a16:creationId xmlns:a16="http://schemas.microsoft.com/office/drawing/2014/main" id="{64274BA4-4231-4A4F-B494-374F2BB687E2}"/>
              </a:ext>
            </a:extLst>
          </p:cNvPr>
          <p:cNvGraphicFramePr>
            <a:graphicFrameLocks noGrp="1"/>
          </p:cNvGraphicFramePr>
          <p:nvPr/>
        </p:nvGraphicFramePr>
        <p:xfrm>
          <a:off x="7810520" y="4237831"/>
          <a:ext cx="10541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4100">
                  <a:extLst>
                    <a:ext uri="{9D8B030D-6E8A-4147-A177-3AD203B41FA5}">
                      <a16:colId xmlns:a16="http://schemas.microsoft.com/office/drawing/2014/main" val="2914581057"/>
                    </a:ext>
                  </a:extLst>
                </a:gridCol>
              </a:tblGrid>
              <a:tr h="350678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</a:t>
                      </a:r>
                      <a:endParaRPr lang="ru-RU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1262840"/>
                  </a:ext>
                </a:extLst>
              </a:tr>
            </a:tbl>
          </a:graphicData>
        </a:graphic>
      </p:graphicFrame>
      <p:graphicFrame>
        <p:nvGraphicFramePr>
          <p:cNvPr id="24" name="Таблица 23">
            <a:extLst>
              <a:ext uri="{FF2B5EF4-FFF2-40B4-BE49-F238E27FC236}">
                <a16:creationId xmlns:a16="http://schemas.microsoft.com/office/drawing/2014/main" id="{85EC433A-6FB8-41D1-8CC5-04E9D6DCE883}"/>
              </a:ext>
            </a:extLst>
          </p:cNvPr>
          <p:cNvGraphicFramePr>
            <a:graphicFrameLocks noGrp="1"/>
          </p:cNvGraphicFramePr>
          <p:nvPr/>
        </p:nvGraphicFramePr>
        <p:xfrm>
          <a:off x="7810520" y="4697990"/>
          <a:ext cx="10541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4100">
                  <a:extLst>
                    <a:ext uri="{9D8B030D-6E8A-4147-A177-3AD203B41FA5}">
                      <a16:colId xmlns:a16="http://schemas.microsoft.com/office/drawing/2014/main" val="2914581057"/>
                    </a:ext>
                  </a:extLst>
                </a:gridCol>
              </a:tblGrid>
              <a:tr h="350678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ru-RU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1262840"/>
                  </a:ext>
                </a:extLst>
              </a:tr>
            </a:tbl>
          </a:graphicData>
        </a:graphic>
      </p:graphicFrame>
      <p:graphicFrame>
        <p:nvGraphicFramePr>
          <p:cNvPr id="11" name="Таблица 10">
            <a:extLst>
              <a:ext uri="{FF2B5EF4-FFF2-40B4-BE49-F238E27FC236}">
                <a16:creationId xmlns:a16="http://schemas.microsoft.com/office/drawing/2014/main" id="{9EAC4FE5-197A-4171-8184-53443AAD1B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4827478"/>
              </p:ext>
            </p:extLst>
          </p:nvPr>
        </p:nvGraphicFramePr>
        <p:xfrm>
          <a:off x="9169399" y="4237831"/>
          <a:ext cx="10541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4100">
                  <a:extLst>
                    <a:ext uri="{9D8B030D-6E8A-4147-A177-3AD203B41FA5}">
                      <a16:colId xmlns:a16="http://schemas.microsoft.com/office/drawing/2014/main" val="2914581057"/>
                    </a:ext>
                  </a:extLst>
                </a:gridCol>
              </a:tblGrid>
              <a:tr h="350678">
                <a:tc>
                  <a:txBody>
                    <a:bodyPr/>
                    <a:lstStyle/>
                    <a:p>
                      <a:pPr algn="ctr"/>
                      <a:r>
                        <a:rPr lang="en-US" b="0" dirty="0" err="1">
                          <a:solidFill>
                            <a:schemeClr val="tx1"/>
                          </a:solidFill>
                        </a:rPr>
                        <a:t>Zicsr</a:t>
                      </a:r>
                      <a:endParaRPr lang="ru-RU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12628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9785289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Введение в верификацию </a:t>
            </a:r>
            <a:r>
              <a:rPr lang="en-US" sz="2400" dirty="0">
                <a:solidFill>
                  <a:srgbClr val="6A57A1"/>
                </a:solidFill>
              </a:rPr>
              <a:t>RISC-V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Особенности верификации</a:t>
            </a:r>
            <a:endParaRPr lang="ru-RU" sz="2800" b="1" dirty="0"/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EE9F5BA1-15B1-4066-833B-445A62C99AC8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dirty="0"/>
          </a:p>
          <a:p>
            <a:r>
              <a:rPr lang="ru-RU" sz="2400" b="1" dirty="0">
                <a:solidFill>
                  <a:srgbClr val="6A57A1"/>
                </a:solidFill>
              </a:rPr>
              <a:t>Гибкая</a:t>
            </a:r>
            <a:r>
              <a:rPr lang="ru-RU" sz="2400" dirty="0"/>
              <a:t> и расширяемая</a:t>
            </a:r>
            <a:endParaRPr lang="en-US" sz="2400" dirty="0"/>
          </a:p>
          <a:p>
            <a:endParaRPr lang="en-US" sz="2400" dirty="0"/>
          </a:p>
          <a:p>
            <a:r>
              <a:rPr lang="en-US" sz="2400" dirty="0">
                <a:latin typeface="Consolas" panose="020B0609020204030204" pitchFamily="49" charset="0"/>
              </a:rPr>
              <a:t>RV64IMACV_Zicsr_Zba_Zbb_Zbkc</a:t>
            </a:r>
            <a:endParaRPr lang="ru-RU" sz="2400" dirty="0">
              <a:latin typeface="Consolas" panose="020B0609020204030204" pitchFamily="49" charset="0"/>
            </a:endParaRPr>
          </a:p>
          <a:p>
            <a:endParaRPr lang="ru-RU" sz="2400" dirty="0"/>
          </a:p>
          <a:p>
            <a:endParaRPr lang="ru-RU" sz="2400" dirty="0"/>
          </a:p>
        </p:txBody>
      </p:sp>
      <p:graphicFrame>
        <p:nvGraphicFramePr>
          <p:cNvPr id="41" name="Таблица 40">
            <a:extLst>
              <a:ext uri="{FF2B5EF4-FFF2-40B4-BE49-F238E27FC236}">
                <a16:creationId xmlns:a16="http://schemas.microsoft.com/office/drawing/2014/main" id="{1D9AFB32-EB9A-4576-807A-A6E94176FB48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3866357"/>
          <a:ext cx="6591341" cy="211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4842">
                  <a:extLst>
                    <a:ext uri="{9D8B030D-6E8A-4147-A177-3AD203B41FA5}">
                      <a16:colId xmlns:a16="http://schemas.microsoft.com/office/drawing/2014/main" val="3470707508"/>
                    </a:ext>
                  </a:extLst>
                </a:gridCol>
                <a:gridCol w="3327400">
                  <a:extLst>
                    <a:ext uri="{9D8B030D-6E8A-4147-A177-3AD203B41FA5}">
                      <a16:colId xmlns:a16="http://schemas.microsoft.com/office/drawing/2014/main" val="44657716"/>
                    </a:ext>
                  </a:extLst>
                </a:gridCol>
                <a:gridCol w="1689099">
                  <a:extLst>
                    <a:ext uri="{9D8B030D-6E8A-4147-A177-3AD203B41FA5}">
                      <a16:colId xmlns:a16="http://schemas.microsoft.com/office/drawing/2014/main" val="36075793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Расширение</a:t>
                      </a: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Описание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Инструкции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45035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RV32I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Базовый 32-битный набор</a:t>
                      </a: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49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12951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RV32E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RV32I </a:t>
                      </a:r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с уменьшенным количеством регистров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RV32I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06118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RV64I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Базовый 64-битный набор</a:t>
                      </a: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14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35786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RV128I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Базовый 128-битный набор</a:t>
                      </a: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14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0659983"/>
                  </a:ext>
                </a:extLst>
              </a:tr>
            </a:tbl>
          </a:graphicData>
        </a:graphic>
      </p:graphicFrame>
      <p:graphicFrame>
        <p:nvGraphicFramePr>
          <p:cNvPr id="17" name="Таблица 16">
            <a:extLst>
              <a:ext uri="{FF2B5EF4-FFF2-40B4-BE49-F238E27FC236}">
                <a16:creationId xmlns:a16="http://schemas.microsoft.com/office/drawing/2014/main" id="{077B4377-95CE-48CA-812D-4C6EA5F85F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4756535"/>
              </p:ext>
            </p:extLst>
          </p:nvPr>
        </p:nvGraphicFramePr>
        <p:xfrm>
          <a:off x="9169399" y="4697990"/>
          <a:ext cx="10541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4100">
                  <a:extLst>
                    <a:ext uri="{9D8B030D-6E8A-4147-A177-3AD203B41FA5}">
                      <a16:colId xmlns:a16="http://schemas.microsoft.com/office/drawing/2014/main" val="2914581057"/>
                    </a:ext>
                  </a:extLst>
                </a:gridCol>
              </a:tblGrid>
              <a:tr h="350678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ru-RU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1262840"/>
                  </a:ext>
                </a:extLst>
              </a:tr>
            </a:tbl>
          </a:graphicData>
        </a:graphic>
      </p:graphicFrame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4F39062B-3F4C-4095-AFCA-77522DD0C76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38950" y="987424"/>
            <a:ext cx="2562183" cy="405507"/>
          </a:xfrm>
          <a:prstGeom prst="rect">
            <a:avLst/>
          </a:prstGeom>
        </p:spPr>
      </p:pic>
      <p:graphicFrame>
        <p:nvGraphicFramePr>
          <p:cNvPr id="16" name="Таблица 15">
            <a:extLst>
              <a:ext uri="{FF2B5EF4-FFF2-40B4-BE49-F238E27FC236}">
                <a16:creationId xmlns:a16="http://schemas.microsoft.com/office/drawing/2014/main" id="{ABF87243-B575-4041-BA23-D0CD3F4427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9827028"/>
              </p:ext>
            </p:extLst>
          </p:nvPr>
        </p:nvGraphicFramePr>
        <p:xfrm>
          <a:off x="7810520" y="5627471"/>
          <a:ext cx="10541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4100">
                  <a:extLst>
                    <a:ext uri="{9D8B030D-6E8A-4147-A177-3AD203B41FA5}">
                      <a16:colId xmlns:a16="http://schemas.microsoft.com/office/drawing/2014/main" val="2914581057"/>
                    </a:ext>
                  </a:extLst>
                </a:gridCol>
              </a:tblGrid>
              <a:tr h="350678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V</a:t>
                      </a:r>
                      <a:endParaRPr lang="ru-RU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1262840"/>
                  </a:ext>
                </a:extLst>
              </a:tr>
            </a:tbl>
          </a:graphicData>
        </a:graphic>
      </p:graphicFrame>
      <p:graphicFrame>
        <p:nvGraphicFramePr>
          <p:cNvPr id="22" name="Таблица 21">
            <a:extLst>
              <a:ext uri="{FF2B5EF4-FFF2-40B4-BE49-F238E27FC236}">
                <a16:creationId xmlns:a16="http://schemas.microsoft.com/office/drawing/2014/main" id="{A5CAB686-19D3-4E23-AD5E-EDECD488B0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3553271"/>
              </p:ext>
            </p:extLst>
          </p:nvPr>
        </p:nvGraphicFramePr>
        <p:xfrm>
          <a:off x="7810520" y="5167312"/>
          <a:ext cx="10541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4100">
                  <a:extLst>
                    <a:ext uri="{9D8B030D-6E8A-4147-A177-3AD203B41FA5}">
                      <a16:colId xmlns:a16="http://schemas.microsoft.com/office/drawing/2014/main" val="2914581057"/>
                    </a:ext>
                  </a:extLst>
                </a:gridCol>
              </a:tblGrid>
              <a:tr h="350244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C</a:t>
                      </a:r>
                      <a:endParaRPr lang="ru-RU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1262840"/>
                  </a:ext>
                </a:extLst>
              </a:tr>
            </a:tbl>
          </a:graphicData>
        </a:graphic>
      </p:graphicFrame>
      <p:graphicFrame>
        <p:nvGraphicFramePr>
          <p:cNvPr id="23" name="Таблица 22">
            <a:extLst>
              <a:ext uri="{FF2B5EF4-FFF2-40B4-BE49-F238E27FC236}">
                <a16:creationId xmlns:a16="http://schemas.microsoft.com/office/drawing/2014/main" id="{64274BA4-4231-4A4F-B494-374F2BB687E2}"/>
              </a:ext>
            </a:extLst>
          </p:cNvPr>
          <p:cNvGraphicFramePr>
            <a:graphicFrameLocks noGrp="1"/>
          </p:cNvGraphicFramePr>
          <p:nvPr/>
        </p:nvGraphicFramePr>
        <p:xfrm>
          <a:off x="7810520" y="4237831"/>
          <a:ext cx="10541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4100">
                  <a:extLst>
                    <a:ext uri="{9D8B030D-6E8A-4147-A177-3AD203B41FA5}">
                      <a16:colId xmlns:a16="http://schemas.microsoft.com/office/drawing/2014/main" val="2914581057"/>
                    </a:ext>
                  </a:extLst>
                </a:gridCol>
              </a:tblGrid>
              <a:tr h="350678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</a:t>
                      </a:r>
                      <a:endParaRPr lang="ru-RU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1262840"/>
                  </a:ext>
                </a:extLst>
              </a:tr>
            </a:tbl>
          </a:graphicData>
        </a:graphic>
      </p:graphicFrame>
      <p:graphicFrame>
        <p:nvGraphicFramePr>
          <p:cNvPr id="24" name="Таблица 23">
            <a:extLst>
              <a:ext uri="{FF2B5EF4-FFF2-40B4-BE49-F238E27FC236}">
                <a16:creationId xmlns:a16="http://schemas.microsoft.com/office/drawing/2014/main" id="{85EC433A-6FB8-41D1-8CC5-04E9D6DCE883}"/>
              </a:ext>
            </a:extLst>
          </p:cNvPr>
          <p:cNvGraphicFramePr>
            <a:graphicFrameLocks noGrp="1"/>
          </p:cNvGraphicFramePr>
          <p:nvPr/>
        </p:nvGraphicFramePr>
        <p:xfrm>
          <a:off x="7810520" y="4697990"/>
          <a:ext cx="10541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4100">
                  <a:extLst>
                    <a:ext uri="{9D8B030D-6E8A-4147-A177-3AD203B41FA5}">
                      <a16:colId xmlns:a16="http://schemas.microsoft.com/office/drawing/2014/main" val="2914581057"/>
                    </a:ext>
                  </a:extLst>
                </a:gridCol>
              </a:tblGrid>
              <a:tr h="350678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ru-RU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1262840"/>
                  </a:ext>
                </a:extLst>
              </a:tr>
            </a:tbl>
          </a:graphicData>
        </a:graphic>
      </p:graphicFrame>
      <p:graphicFrame>
        <p:nvGraphicFramePr>
          <p:cNvPr id="25" name="Таблица 24">
            <a:extLst>
              <a:ext uri="{FF2B5EF4-FFF2-40B4-BE49-F238E27FC236}">
                <a16:creationId xmlns:a16="http://schemas.microsoft.com/office/drawing/2014/main" id="{5A5B1205-A765-4648-9195-5BCA744F73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1826553"/>
              </p:ext>
            </p:extLst>
          </p:nvPr>
        </p:nvGraphicFramePr>
        <p:xfrm>
          <a:off x="9169399" y="4237831"/>
          <a:ext cx="10541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4100">
                  <a:extLst>
                    <a:ext uri="{9D8B030D-6E8A-4147-A177-3AD203B41FA5}">
                      <a16:colId xmlns:a16="http://schemas.microsoft.com/office/drawing/2014/main" val="2914581057"/>
                    </a:ext>
                  </a:extLst>
                </a:gridCol>
              </a:tblGrid>
              <a:tr h="350678">
                <a:tc>
                  <a:txBody>
                    <a:bodyPr/>
                    <a:lstStyle/>
                    <a:p>
                      <a:pPr algn="ctr"/>
                      <a:r>
                        <a:rPr lang="en-US" b="0" dirty="0" err="1">
                          <a:solidFill>
                            <a:schemeClr val="tx1"/>
                          </a:solidFill>
                        </a:rPr>
                        <a:t>Zicsr</a:t>
                      </a:r>
                      <a:endParaRPr lang="ru-RU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12628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3011866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Введение в верификацию </a:t>
            </a:r>
            <a:r>
              <a:rPr lang="en-US" sz="2400" dirty="0">
                <a:solidFill>
                  <a:srgbClr val="6A57A1"/>
                </a:solidFill>
              </a:rPr>
              <a:t>RISC-V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Особенности верификации</a:t>
            </a:r>
            <a:endParaRPr lang="ru-RU" sz="2800" b="1" dirty="0"/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EE9F5BA1-15B1-4066-833B-445A62C99AC8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dirty="0"/>
          </a:p>
          <a:p>
            <a:r>
              <a:rPr lang="ru-RU" sz="2400" b="1" dirty="0">
                <a:solidFill>
                  <a:srgbClr val="6A57A1"/>
                </a:solidFill>
              </a:rPr>
              <a:t>Гибкая</a:t>
            </a:r>
            <a:r>
              <a:rPr lang="ru-RU" sz="2400" dirty="0"/>
              <a:t> и расширяемая</a:t>
            </a:r>
            <a:endParaRPr lang="en-US" sz="2400" dirty="0"/>
          </a:p>
          <a:p>
            <a:endParaRPr lang="en-US" sz="2400" dirty="0"/>
          </a:p>
          <a:p>
            <a:r>
              <a:rPr lang="en-US" sz="2400" dirty="0">
                <a:latin typeface="Consolas" panose="020B0609020204030204" pitchFamily="49" charset="0"/>
              </a:rPr>
              <a:t>RV64IMACV_Zicsr_Zba_Zbb_Zbkc_Xbar_Xfoo</a:t>
            </a:r>
            <a:endParaRPr lang="ru-RU" sz="2400" dirty="0">
              <a:latin typeface="Consolas" panose="020B0609020204030204" pitchFamily="49" charset="0"/>
            </a:endParaRPr>
          </a:p>
          <a:p>
            <a:endParaRPr lang="ru-RU" sz="2400" dirty="0"/>
          </a:p>
          <a:p>
            <a:endParaRPr lang="ru-RU" sz="2400" dirty="0"/>
          </a:p>
        </p:txBody>
      </p:sp>
      <p:graphicFrame>
        <p:nvGraphicFramePr>
          <p:cNvPr id="41" name="Таблица 40">
            <a:extLst>
              <a:ext uri="{FF2B5EF4-FFF2-40B4-BE49-F238E27FC236}">
                <a16:creationId xmlns:a16="http://schemas.microsoft.com/office/drawing/2014/main" id="{1D9AFB32-EB9A-4576-807A-A6E94176FB48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3866357"/>
          <a:ext cx="6591341" cy="211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4842">
                  <a:extLst>
                    <a:ext uri="{9D8B030D-6E8A-4147-A177-3AD203B41FA5}">
                      <a16:colId xmlns:a16="http://schemas.microsoft.com/office/drawing/2014/main" val="3470707508"/>
                    </a:ext>
                  </a:extLst>
                </a:gridCol>
                <a:gridCol w="3327400">
                  <a:extLst>
                    <a:ext uri="{9D8B030D-6E8A-4147-A177-3AD203B41FA5}">
                      <a16:colId xmlns:a16="http://schemas.microsoft.com/office/drawing/2014/main" val="44657716"/>
                    </a:ext>
                  </a:extLst>
                </a:gridCol>
                <a:gridCol w="1689099">
                  <a:extLst>
                    <a:ext uri="{9D8B030D-6E8A-4147-A177-3AD203B41FA5}">
                      <a16:colId xmlns:a16="http://schemas.microsoft.com/office/drawing/2014/main" val="36075793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Расширение</a:t>
                      </a: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Описание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Инструкции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45035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RV32I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Базовый 32-битный набор</a:t>
                      </a: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49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12951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RV32E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RV32I </a:t>
                      </a:r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с уменьшенным количеством регистров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RV32I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06118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RV64I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Базовый 64-битный набор</a:t>
                      </a: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14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35786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RV128I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Базовый 128-битный набор</a:t>
                      </a: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14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0659983"/>
                  </a:ext>
                </a:extLst>
              </a:tr>
            </a:tbl>
          </a:graphicData>
        </a:graphic>
      </p:graphicFrame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4F39062B-3F4C-4095-AFCA-77522DD0C76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38950" y="987424"/>
            <a:ext cx="2562183" cy="405507"/>
          </a:xfrm>
          <a:prstGeom prst="rect">
            <a:avLst/>
          </a:prstGeom>
        </p:spPr>
      </p:pic>
      <p:graphicFrame>
        <p:nvGraphicFramePr>
          <p:cNvPr id="16" name="Таблица 15">
            <a:extLst>
              <a:ext uri="{FF2B5EF4-FFF2-40B4-BE49-F238E27FC236}">
                <a16:creationId xmlns:a16="http://schemas.microsoft.com/office/drawing/2014/main" id="{ABF87243-B575-4041-BA23-D0CD3F4427C4}"/>
              </a:ext>
            </a:extLst>
          </p:cNvPr>
          <p:cNvGraphicFramePr>
            <a:graphicFrameLocks noGrp="1"/>
          </p:cNvGraphicFramePr>
          <p:nvPr/>
        </p:nvGraphicFramePr>
        <p:xfrm>
          <a:off x="7810520" y="5627471"/>
          <a:ext cx="10541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4100">
                  <a:extLst>
                    <a:ext uri="{9D8B030D-6E8A-4147-A177-3AD203B41FA5}">
                      <a16:colId xmlns:a16="http://schemas.microsoft.com/office/drawing/2014/main" val="2914581057"/>
                    </a:ext>
                  </a:extLst>
                </a:gridCol>
              </a:tblGrid>
              <a:tr h="350678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V</a:t>
                      </a:r>
                      <a:endParaRPr lang="ru-RU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1262840"/>
                  </a:ext>
                </a:extLst>
              </a:tr>
            </a:tbl>
          </a:graphicData>
        </a:graphic>
      </p:graphicFrame>
      <p:graphicFrame>
        <p:nvGraphicFramePr>
          <p:cNvPr id="22" name="Таблица 21">
            <a:extLst>
              <a:ext uri="{FF2B5EF4-FFF2-40B4-BE49-F238E27FC236}">
                <a16:creationId xmlns:a16="http://schemas.microsoft.com/office/drawing/2014/main" id="{A5CAB686-19D3-4E23-AD5E-EDECD488B013}"/>
              </a:ext>
            </a:extLst>
          </p:cNvPr>
          <p:cNvGraphicFramePr>
            <a:graphicFrameLocks noGrp="1"/>
          </p:cNvGraphicFramePr>
          <p:nvPr/>
        </p:nvGraphicFramePr>
        <p:xfrm>
          <a:off x="7810520" y="5167312"/>
          <a:ext cx="10541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4100">
                  <a:extLst>
                    <a:ext uri="{9D8B030D-6E8A-4147-A177-3AD203B41FA5}">
                      <a16:colId xmlns:a16="http://schemas.microsoft.com/office/drawing/2014/main" val="2914581057"/>
                    </a:ext>
                  </a:extLst>
                </a:gridCol>
              </a:tblGrid>
              <a:tr h="350244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C</a:t>
                      </a:r>
                      <a:endParaRPr lang="ru-RU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1262840"/>
                  </a:ext>
                </a:extLst>
              </a:tr>
            </a:tbl>
          </a:graphicData>
        </a:graphic>
      </p:graphicFrame>
      <p:graphicFrame>
        <p:nvGraphicFramePr>
          <p:cNvPr id="23" name="Таблица 22">
            <a:extLst>
              <a:ext uri="{FF2B5EF4-FFF2-40B4-BE49-F238E27FC236}">
                <a16:creationId xmlns:a16="http://schemas.microsoft.com/office/drawing/2014/main" id="{64274BA4-4231-4A4F-B494-374F2BB687E2}"/>
              </a:ext>
            </a:extLst>
          </p:cNvPr>
          <p:cNvGraphicFramePr>
            <a:graphicFrameLocks noGrp="1"/>
          </p:cNvGraphicFramePr>
          <p:nvPr/>
        </p:nvGraphicFramePr>
        <p:xfrm>
          <a:off x="7810520" y="4237831"/>
          <a:ext cx="10541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4100">
                  <a:extLst>
                    <a:ext uri="{9D8B030D-6E8A-4147-A177-3AD203B41FA5}">
                      <a16:colId xmlns:a16="http://schemas.microsoft.com/office/drawing/2014/main" val="2914581057"/>
                    </a:ext>
                  </a:extLst>
                </a:gridCol>
              </a:tblGrid>
              <a:tr h="350678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</a:t>
                      </a:r>
                      <a:endParaRPr lang="ru-RU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1262840"/>
                  </a:ext>
                </a:extLst>
              </a:tr>
            </a:tbl>
          </a:graphicData>
        </a:graphic>
      </p:graphicFrame>
      <p:graphicFrame>
        <p:nvGraphicFramePr>
          <p:cNvPr id="24" name="Таблица 23">
            <a:extLst>
              <a:ext uri="{FF2B5EF4-FFF2-40B4-BE49-F238E27FC236}">
                <a16:creationId xmlns:a16="http://schemas.microsoft.com/office/drawing/2014/main" id="{85EC433A-6FB8-41D1-8CC5-04E9D6DCE883}"/>
              </a:ext>
            </a:extLst>
          </p:cNvPr>
          <p:cNvGraphicFramePr>
            <a:graphicFrameLocks noGrp="1"/>
          </p:cNvGraphicFramePr>
          <p:nvPr/>
        </p:nvGraphicFramePr>
        <p:xfrm>
          <a:off x="7810520" y="4697990"/>
          <a:ext cx="10541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4100">
                  <a:extLst>
                    <a:ext uri="{9D8B030D-6E8A-4147-A177-3AD203B41FA5}">
                      <a16:colId xmlns:a16="http://schemas.microsoft.com/office/drawing/2014/main" val="2914581057"/>
                    </a:ext>
                  </a:extLst>
                </a:gridCol>
              </a:tblGrid>
              <a:tr h="350678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ru-RU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1262840"/>
                  </a:ext>
                </a:extLst>
              </a:tr>
            </a:tbl>
          </a:graphicData>
        </a:graphic>
      </p:graphicFrame>
      <p:graphicFrame>
        <p:nvGraphicFramePr>
          <p:cNvPr id="11" name="Таблица 10">
            <a:extLst>
              <a:ext uri="{FF2B5EF4-FFF2-40B4-BE49-F238E27FC236}">
                <a16:creationId xmlns:a16="http://schemas.microsoft.com/office/drawing/2014/main" id="{6EFD5C53-9C38-463F-98E3-E3886BBE5D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4756257"/>
              </p:ext>
            </p:extLst>
          </p:nvPr>
        </p:nvGraphicFramePr>
        <p:xfrm>
          <a:off x="9188494" y="5173979"/>
          <a:ext cx="1054100" cy="8107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4100">
                  <a:extLst>
                    <a:ext uri="{9D8B030D-6E8A-4147-A177-3AD203B41FA5}">
                      <a16:colId xmlns:a16="http://schemas.microsoft.com/office/drawing/2014/main" val="2914581057"/>
                    </a:ext>
                  </a:extLst>
                </a:gridCol>
              </a:tblGrid>
              <a:tr h="810738">
                <a:tc>
                  <a:txBody>
                    <a:bodyPr/>
                    <a:lstStyle/>
                    <a:p>
                      <a:pPr algn="ctr"/>
                      <a:br>
                        <a:rPr lang="en-US" b="0" dirty="0">
                          <a:solidFill>
                            <a:schemeClr val="tx1"/>
                          </a:solidFill>
                        </a:rPr>
                      </a:br>
                      <a:endParaRPr lang="ru-RU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126284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F46CC84D-6903-4429-8137-637598DC2552}"/>
              </a:ext>
            </a:extLst>
          </p:cNvPr>
          <p:cNvSpPr txBox="1"/>
          <p:nvPr/>
        </p:nvSpPr>
        <p:spPr>
          <a:xfrm>
            <a:off x="9563098" y="5394682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  <a:endParaRPr lang="ru-RU" dirty="0"/>
          </a:p>
        </p:txBody>
      </p:sp>
      <p:graphicFrame>
        <p:nvGraphicFramePr>
          <p:cNvPr id="13" name="Таблица 12">
            <a:extLst>
              <a:ext uri="{FF2B5EF4-FFF2-40B4-BE49-F238E27FC236}">
                <a16:creationId xmlns:a16="http://schemas.microsoft.com/office/drawing/2014/main" id="{AB14E018-821B-4D0E-8CF0-9D6D6A2D5C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5089994"/>
              </p:ext>
            </p:extLst>
          </p:nvPr>
        </p:nvGraphicFramePr>
        <p:xfrm>
          <a:off x="9169399" y="4697990"/>
          <a:ext cx="10541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4100">
                  <a:extLst>
                    <a:ext uri="{9D8B030D-6E8A-4147-A177-3AD203B41FA5}">
                      <a16:colId xmlns:a16="http://schemas.microsoft.com/office/drawing/2014/main" val="2914581057"/>
                    </a:ext>
                  </a:extLst>
                </a:gridCol>
              </a:tblGrid>
              <a:tr h="350678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ru-RU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1262840"/>
                  </a:ext>
                </a:extLst>
              </a:tr>
            </a:tbl>
          </a:graphicData>
        </a:graphic>
      </p:graphicFrame>
      <p:graphicFrame>
        <p:nvGraphicFramePr>
          <p:cNvPr id="14" name="Таблица 13">
            <a:extLst>
              <a:ext uri="{FF2B5EF4-FFF2-40B4-BE49-F238E27FC236}">
                <a16:creationId xmlns:a16="http://schemas.microsoft.com/office/drawing/2014/main" id="{D725CA3B-C953-486A-BA3C-EC735FA9DD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016584"/>
              </p:ext>
            </p:extLst>
          </p:nvPr>
        </p:nvGraphicFramePr>
        <p:xfrm>
          <a:off x="9169399" y="4237831"/>
          <a:ext cx="10541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4100">
                  <a:extLst>
                    <a:ext uri="{9D8B030D-6E8A-4147-A177-3AD203B41FA5}">
                      <a16:colId xmlns:a16="http://schemas.microsoft.com/office/drawing/2014/main" val="2914581057"/>
                    </a:ext>
                  </a:extLst>
                </a:gridCol>
              </a:tblGrid>
              <a:tr h="350678">
                <a:tc>
                  <a:txBody>
                    <a:bodyPr/>
                    <a:lstStyle/>
                    <a:p>
                      <a:pPr algn="ctr"/>
                      <a:r>
                        <a:rPr lang="en-US" b="0" dirty="0" err="1">
                          <a:solidFill>
                            <a:schemeClr val="tx1"/>
                          </a:solidFill>
                        </a:rPr>
                        <a:t>Zicsr</a:t>
                      </a:r>
                      <a:endParaRPr lang="ru-RU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12628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87130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97077B2B-0083-4E6D-AE51-61CFCF7150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47098" y="3216875"/>
            <a:ext cx="10130515" cy="3276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Введение в верификацию процессорных 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Что такое верификация цифровых устройств</a:t>
            </a:r>
            <a:endParaRPr lang="ru-RU" sz="2800" b="1" dirty="0"/>
          </a:p>
        </p:txBody>
      </p:sp>
      <p:sp>
        <p:nvSpPr>
          <p:cNvPr id="9" name="Объект 2">
            <a:extLst>
              <a:ext uri="{FF2B5EF4-FFF2-40B4-BE49-F238E27FC236}">
                <a16:creationId xmlns:a16="http://schemas.microsoft.com/office/drawing/2014/main" id="{3B28A987-7566-4596-80E9-CA4CE9659ADC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ru-RU" sz="2400" b="1" dirty="0">
              <a:solidFill>
                <a:srgbClr val="6A57A1"/>
              </a:solidFill>
            </a:endParaRPr>
          </a:p>
          <a:p>
            <a:pPr marL="0" indent="0">
              <a:buNone/>
            </a:pPr>
            <a:r>
              <a:rPr lang="ru-RU" sz="2400" b="1" dirty="0">
                <a:solidFill>
                  <a:srgbClr val="6A57A1"/>
                </a:solidFill>
              </a:rPr>
              <a:t>Верификация</a:t>
            </a:r>
            <a:r>
              <a:rPr lang="ru-RU" sz="2400" b="1" dirty="0">
                <a:solidFill>
                  <a:srgbClr val="E54F40"/>
                </a:solidFill>
              </a:rPr>
              <a:t> </a:t>
            </a:r>
            <a:r>
              <a:rPr lang="ru-RU" sz="2400" dirty="0"/>
              <a:t>– процесс обоснованного доказательства корректной работы устройства в рамках представленной на него спецификации.</a:t>
            </a:r>
          </a:p>
        </p:txBody>
      </p:sp>
      <p:sp>
        <p:nvSpPr>
          <p:cNvPr id="6" name="Текст 3">
            <a:extLst>
              <a:ext uri="{FF2B5EF4-FFF2-40B4-BE49-F238E27FC236}">
                <a16:creationId xmlns:a16="http://schemas.microsoft.com/office/drawing/2014/main" id="{A539AFB0-A10B-4AF5-8381-8E4A12A0246A}"/>
              </a:ext>
            </a:extLst>
          </p:cNvPr>
          <p:cNvSpPr txBox="1">
            <a:spLocks/>
          </p:cNvSpPr>
          <p:nvPr/>
        </p:nvSpPr>
        <p:spPr>
          <a:xfrm>
            <a:off x="1663167" y="5465411"/>
            <a:ext cx="5263606" cy="68059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500" b="0" i="0" kern="1200">
                <a:solidFill>
                  <a:schemeClr val="tx1"/>
                </a:solidFill>
                <a:latin typeface="Proxima Nova Rg" panose="02000506030000020004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ru-RU" sz="1600" b="1" dirty="0"/>
              <a:t>Спецификация </a:t>
            </a:r>
            <a:r>
              <a:rPr lang="ru-RU" sz="1600" dirty="0"/>
              <a:t>– к набор задокументированных</a:t>
            </a:r>
            <a:br>
              <a:rPr lang="ru-RU" sz="1600" dirty="0"/>
            </a:br>
            <a:r>
              <a:rPr lang="ru-RU" sz="1600" dirty="0"/>
              <a:t>требований, которым должен удовлетворять продукт.</a:t>
            </a:r>
          </a:p>
        </p:txBody>
      </p:sp>
    </p:spTree>
    <p:extLst>
      <p:ext uri="{BB962C8B-B14F-4D97-AF65-F5344CB8AC3E}">
        <p14:creationId xmlns:p14="http://schemas.microsoft.com/office/powerpoint/2010/main" val="55301586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Введение в верификацию </a:t>
            </a:r>
            <a:r>
              <a:rPr lang="en-US" sz="2400" dirty="0">
                <a:solidFill>
                  <a:srgbClr val="6A57A1"/>
                </a:solidFill>
              </a:rPr>
              <a:t>RISC-V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Особенности верификации</a:t>
            </a:r>
            <a:endParaRPr lang="ru-RU" sz="2800" b="1" dirty="0"/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EE9F5BA1-15B1-4066-833B-445A62C99AC8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dirty="0"/>
          </a:p>
          <a:p>
            <a:r>
              <a:rPr lang="ru-RU" sz="2400" b="1" dirty="0">
                <a:solidFill>
                  <a:srgbClr val="6A57A1"/>
                </a:solidFill>
              </a:rPr>
              <a:t>Гибкая</a:t>
            </a:r>
            <a:r>
              <a:rPr lang="ru-RU" sz="2400" dirty="0"/>
              <a:t> и расширяемая</a:t>
            </a:r>
            <a:endParaRPr lang="en-US" sz="2400" dirty="0"/>
          </a:p>
          <a:p>
            <a:endParaRPr lang="en-US" sz="2400" dirty="0"/>
          </a:p>
          <a:p>
            <a:r>
              <a:rPr lang="en-US" sz="2400" dirty="0">
                <a:latin typeface="Consolas" panose="020B0609020204030204" pitchFamily="49" charset="0"/>
              </a:rPr>
              <a:t>RV64IMACV_Zicsr_Zba_Zbb_Zbkc_Xbar_Xfoo</a:t>
            </a:r>
            <a:endParaRPr lang="ru-RU" sz="2400" dirty="0">
              <a:latin typeface="Consolas" panose="020B0609020204030204" pitchFamily="49" charset="0"/>
            </a:endParaRPr>
          </a:p>
          <a:p>
            <a:endParaRPr lang="ru-RU" sz="2400" dirty="0"/>
          </a:p>
          <a:p>
            <a:endParaRPr lang="ru-RU" sz="2400" dirty="0"/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4F39062B-3F4C-4095-AFCA-77522DD0C76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38950" y="987424"/>
            <a:ext cx="2562183" cy="405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15410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Введение в верификацию </a:t>
            </a:r>
            <a:r>
              <a:rPr lang="en-US" sz="2400" dirty="0">
                <a:solidFill>
                  <a:srgbClr val="6A57A1"/>
                </a:solidFill>
              </a:rPr>
              <a:t>RISC-V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Особенности верификации</a:t>
            </a:r>
            <a:endParaRPr lang="ru-RU" sz="2800" b="1" dirty="0"/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EE9F5BA1-15B1-4066-833B-445A62C99AC8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dirty="0"/>
          </a:p>
          <a:p>
            <a:r>
              <a:rPr lang="ru-RU" sz="2400" b="1" dirty="0">
                <a:solidFill>
                  <a:srgbClr val="6A57A1"/>
                </a:solidFill>
              </a:rPr>
              <a:t>Гибкая</a:t>
            </a:r>
            <a:r>
              <a:rPr lang="ru-RU" sz="2400" dirty="0"/>
              <a:t> и расширяемая</a:t>
            </a:r>
            <a:endParaRPr lang="en-US" sz="2400" dirty="0"/>
          </a:p>
          <a:p>
            <a:endParaRPr lang="en-US" sz="2400" dirty="0"/>
          </a:p>
          <a:p>
            <a:r>
              <a:rPr lang="ru-RU" sz="2400" b="1" dirty="0">
                <a:solidFill>
                  <a:srgbClr val="6A57A1"/>
                </a:solidFill>
              </a:rPr>
              <a:t>Огромное количество </a:t>
            </a:r>
            <a:r>
              <a:rPr lang="ru-RU" sz="2400" dirty="0"/>
              <a:t>возможных </a:t>
            </a:r>
            <a:r>
              <a:rPr lang="ru-RU" sz="2400" b="1" dirty="0">
                <a:solidFill>
                  <a:srgbClr val="6A57A1"/>
                </a:solidFill>
              </a:rPr>
              <a:t>реализаций</a:t>
            </a:r>
          </a:p>
          <a:p>
            <a:r>
              <a:rPr lang="ru-RU" sz="2400" dirty="0"/>
              <a:t>Каждая реализация имеет</a:t>
            </a:r>
            <a:r>
              <a:rPr lang="en-US" sz="2400" dirty="0"/>
              <a:t>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ru-RU" dirty="0"/>
              <a:t>свою</a:t>
            </a:r>
            <a:r>
              <a:rPr lang="en-US" dirty="0"/>
              <a:t> </a:t>
            </a:r>
            <a:r>
              <a:rPr lang="ru-RU" dirty="0"/>
              <a:t>микроархитектуру</a:t>
            </a:r>
            <a:endParaRPr lang="en-US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ru-RU" dirty="0"/>
              <a:t>свой поддерживаемый набор инструкций, исходя из выбора расширений</a:t>
            </a:r>
            <a:endParaRPr lang="ru-RU" sz="2400" dirty="0"/>
          </a:p>
          <a:p>
            <a:endParaRPr lang="ru-RU" sz="2400" dirty="0"/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4F39062B-3F4C-4095-AFCA-77522DD0C76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38950" y="987424"/>
            <a:ext cx="2562183" cy="405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64754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Типы верификации их применимость для </a:t>
            </a:r>
            <a:r>
              <a:rPr lang="en-US" sz="2400" dirty="0">
                <a:solidFill>
                  <a:srgbClr val="6A57A1"/>
                </a:solidFill>
              </a:rPr>
              <a:t>RISC-V </a:t>
            </a:r>
            <a:r>
              <a:rPr lang="ru-RU" sz="2400" dirty="0">
                <a:solidFill>
                  <a:srgbClr val="6A57A1"/>
                </a:solidFill>
              </a:rPr>
              <a:t>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Формальная верификация и симуляция</a:t>
            </a:r>
            <a:endParaRPr lang="ru-RU" sz="2800" b="1" dirty="0"/>
          </a:p>
        </p:txBody>
      </p:sp>
    </p:spTree>
    <p:extLst>
      <p:ext uri="{BB962C8B-B14F-4D97-AF65-F5344CB8AC3E}">
        <p14:creationId xmlns:p14="http://schemas.microsoft.com/office/powerpoint/2010/main" val="5070725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Типы верификации их применимость для </a:t>
            </a:r>
            <a:r>
              <a:rPr lang="en-US" sz="2400" dirty="0">
                <a:solidFill>
                  <a:srgbClr val="6A57A1"/>
                </a:solidFill>
              </a:rPr>
              <a:t>RISC-V </a:t>
            </a:r>
            <a:r>
              <a:rPr lang="ru-RU" sz="2400" dirty="0">
                <a:solidFill>
                  <a:srgbClr val="6A57A1"/>
                </a:solidFill>
              </a:rPr>
              <a:t>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Формальная верификация и симуляция</a:t>
            </a:r>
            <a:endParaRPr lang="ru-RU" sz="2800" b="1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4FFBFBF-BD44-48D7-A285-933BF62CC5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09662" y="2024062"/>
            <a:ext cx="4791075" cy="2809875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1BF9C536-C73C-4E61-AAB3-83BAF5623C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57250" y="4738687"/>
            <a:ext cx="5157788" cy="800346"/>
          </a:xfrm>
          <a:prstGeom prst="rect">
            <a:avLst/>
          </a:prstGeom>
        </p:spPr>
      </p:pic>
      <p:graphicFrame>
        <p:nvGraphicFramePr>
          <p:cNvPr id="19" name="Таблица 18">
            <a:extLst>
              <a:ext uri="{FF2B5EF4-FFF2-40B4-BE49-F238E27FC236}">
                <a16:creationId xmlns:a16="http://schemas.microsoft.com/office/drawing/2014/main" id="{1C9F8B7C-29DE-4A49-94C3-0F880793E3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3201780"/>
              </p:ext>
            </p:extLst>
          </p:nvPr>
        </p:nvGraphicFramePr>
        <p:xfrm>
          <a:off x="5857874" y="4667321"/>
          <a:ext cx="2668077" cy="12112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68077">
                  <a:extLst>
                    <a:ext uri="{9D8B030D-6E8A-4147-A177-3AD203B41FA5}">
                      <a16:colId xmlns:a16="http://schemas.microsoft.com/office/drawing/2014/main" val="2532490248"/>
                    </a:ext>
                  </a:extLst>
                </a:gridCol>
              </a:tblGrid>
              <a:tr h="1211261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6927005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803EFE9A-F7D1-4332-9F85-26E3CC8998E8}"/>
              </a:ext>
            </a:extLst>
          </p:cNvPr>
          <p:cNvSpPr txBox="1"/>
          <p:nvPr/>
        </p:nvSpPr>
        <p:spPr>
          <a:xfrm>
            <a:off x="306728" y="5517463"/>
            <a:ext cx="7284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dirty="0"/>
              <a:t>время</a:t>
            </a:r>
          </a:p>
        </p:txBody>
      </p:sp>
      <p:cxnSp>
        <p:nvCxnSpPr>
          <p:cNvPr id="21" name="Прямая со стрелкой 20">
            <a:extLst>
              <a:ext uri="{FF2B5EF4-FFF2-40B4-BE49-F238E27FC236}">
                <a16:creationId xmlns:a16="http://schemas.microsoft.com/office/drawing/2014/main" id="{03C8F281-9932-4212-ABF8-7B04F53DD35A}"/>
              </a:ext>
            </a:extLst>
          </p:cNvPr>
          <p:cNvCxnSpPr>
            <a:cxnSpLocks/>
          </p:cNvCxnSpPr>
          <p:nvPr/>
        </p:nvCxnSpPr>
        <p:spPr>
          <a:xfrm>
            <a:off x="1055939" y="5723440"/>
            <a:ext cx="478764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0E5D0749-6844-4B33-8412-68D7B0EAEEF5}"/>
              </a:ext>
            </a:extLst>
          </p:cNvPr>
          <p:cNvSpPr txBox="1"/>
          <p:nvPr/>
        </p:nvSpPr>
        <p:spPr>
          <a:xfrm>
            <a:off x="935310" y="5834446"/>
            <a:ext cx="4411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0ns</a:t>
            </a:r>
            <a:endParaRPr lang="ru-RU" sz="14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9DD33E8-4590-4766-A233-1BE5A94F11F9}"/>
              </a:ext>
            </a:extLst>
          </p:cNvPr>
          <p:cNvSpPr txBox="1"/>
          <p:nvPr/>
        </p:nvSpPr>
        <p:spPr>
          <a:xfrm>
            <a:off x="1315901" y="5833176"/>
            <a:ext cx="5325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10ns</a:t>
            </a:r>
            <a:endParaRPr lang="ru-RU" sz="14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1CDFCA8-E2D9-42CD-8983-83AEFCBD6037}"/>
              </a:ext>
            </a:extLst>
          </p:cNvPr>
          <p:cNvSpPr txBox="1"/>
          <p:nvPr/>
        </p:nvSpPr>
        <p:spPr>
          <a:xfrm>
            <a:off x="1805835" y="5832031"/>
            <a:ext cx="5325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20ns</a:t>
            </a:r>
            <a:endParaRPr lang="ru-RU" sz="14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73507BF-53EB-4F88-8F0E-3B3B087D291E}"/>
              </a:ext>
            </a:extLst>
          </p:cNvPr>
          <p:cNvSpPr txBox="1"/>
          <p:nvPr/>
        </p:nvSpPr>
        <p:spPr>
          <a:xfrm>
            <a:off x="2277798" y="5832031"/>
            <a:ext cx="5325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30ns</a:t>
            </a:r>
            <a:endParaRPr lang="ru-RU" sz="14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A23F8F0-0333-46B0-9377-750A9AFE82FC}"/>
              </a:ext>
            </a:extLst>
          </p:cNvPr>
          <p:cNvSpPr txBox="1"/>
          <p:nvPr/>
        </p:nvSpPr>
        <p:spPr>
          <a:xfrm>
            <a:off x="2749761" y="5833107"/>
            <a:ext cx="5325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40ns</a:t>
            </a:r>
            <a:endParaRPr lang="ru-RU" sz="14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9A229F2-AB76-4E75-A9CD-A533031B5FB5}"/>
              </a:ext>
            </a:extLst>
          </p:cNvPr>
          <p:cNvSpPr txBox="1"/>
          <p:nvPr/>
        </p:nvSpPr>
        <p:spPr>
          <a:xfrm>
            <a:off x="3199780" y="5834446"/>
            <a:ext cx="5325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50ns</a:t>
            </a:r>
            <a:endParaRPr lang="ru-RU" sz="14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4A79086-8FAC-4245-BAE0-E77A67809035}"/>
              </a:ext>
            </a:extLst>
          </p:cNvPr>
          <p:cNvSpPr txBox="1"/>
          <p:nvPr/>
        </p:nvSpPr>
        <p:spPr>
          <a:xfrm>
            <a:off x="3657273" y="5838006"/>
            <a:ext cx="5325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60ns</a:t>
            </a:r>
            <a:endParaRPr lang="ru-RU" sz="14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F8A19E9-BB94-41FB-936E-8358F30CC940}"/>
              </a:ext>
            </a:extLst>
          </p:cNvPr>
          <p:cNvSpPr txBox="1"/>
          <p:nvPr/>
        </p:nvSpPr>
        <p:spPr>
          <a:xfrm>
            <a:off x="4094974" y="5834446"/>
            <a:ext cx="5325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70ns</a:t>
            </a:r>
            <a:endParaRPr lang="ru-RU" sz="14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263211B-C111-4FE8-860E-05942816294A}"/>
              </a:ext>
            </a:extLst>
          </p:cNvPr>
          <p:cNvSpPr txBox="1"/>
          <p:nvPr/>
        </p:nvSpPr>
        <p:spPr>
          <a:xfrm>
            <a:off x="4542768" y="5838006"/>
            <a:ext cx="5325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80ns</a:t>
            </a:r>
            <a:endParaRPr lang="ru-RU" sz="14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9322159-1E36-403F-AD96-92BD4B3A52C7}"/>
              </a:ext>
            </a:extLst>
          </p:cNvPr>
          <p:cNvSpPr txBox="1"/>
          <p:nvPr/>
        </p:nvSpPr>
        <p:spPr>
          <a:xfrm>
            <a:off x="5008583" y="5830886"/>
            <a:ext cx="5325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90ns</a:t>
            </a:r>
            <a:endParaRPr lang="ru-RU" sz="1400" dirty="0"/>
          </a:p>
        </p:txBody>
      </p:sp>
    </p:spTree>
    <p:extLst>
      <p:ext uri="{BB962C8B-B14F-4D97-AF65-F5344CB8AC3E}">
        <p14:creationId xmlns:p14="http://schemas.microsoft.com/office/powerpoint/2010/main" val="21543974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Введение в верификацию процессорных 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Верификация процессорных ядер</a:t>
            </a:r>
            <a:endParaRPr lang="ru-RU" sz="2800" b="1" dirty="0"/>
          </a:p>
        </p:txBody>
      </p:sp>
    </p:spTree>
    <p:extLst>
      <p:ext uri="{BB962C8B-B14F-4D97-AF65-F5344CB8AC3E}">
        <p14:creationId xmlns:p14="http://schemas.microsoft.com/office/powerpoint/2010/main" val="31487213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97077B2B-0083-4E6D-AE51-61CFCF7150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47098" y="3216875"/>
            <a:ext cx="10130515" cy="3276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Введение в верификацию процессорных 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Верификация процессорных ядер</a:t>
            </a:r>
            <a:endParaRPr lang="ru-RU" sz="2800" b="1" dirty="0"/>
          </a:p>
        </p:txBody>
      </p:sp>
      <p:sp>
        <p:nvSpPr>
          <p:cNvPr id="9" name="Объект 2">
            <a:extLst>
              <a:ext uri="{FF2B5EF4-FFF2-40B4-BE49-F238E27FC236}">
                <a16:creationId xmlns:a16="http://schemas.microsoft.com/office/drawing/2014/main" id="{3B28A987-7566-4596-80E9-CA4CE9659ADC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ru-RU" sz="2400" b="1" dirty="0">
              <a:solidFill>
                <a:srgbClr val="6A57A1"/>
              </a:solidFill>
            </a:endParaRPr>
          </a:p>
          <a:p>
            <a:pPr marL="0" indent="0">
              <a:buNone/>
            </a:pPr>
            <a:r>
              <a:rPr lang="ru-RU" sz="2400" b="1" dirty="0">
                <a:solidFill>
                  <a:srgbClr val="6A57A1"/>
                </a:solidFill>
              </a:rPr>
              <a:t>Верификация</a:t>
            </a:r>
            <a:r>
              <a:rPr lang="ru-RU" sz="2400" b="1" dirty="0">
                <a:solidFill>
                  <a:srgbClr val="E54F40"/>
                </a:solidFill>
              </a:rPr>
              <a:t> </a:t>
            </a:r>
            <a:r>
              <a:rPr lang="ru-RU" sz="2400" dirty="0"/>
              <a:t>– процесс обоснованного доказательства корректной работы устройства в рамках представленной на него спецификации.</a:t>
            </a:r>
          </a:p>
        </p:txBody>
      </p:sp>
      <p:sp>
        <p:nvSpPr>
          <p:cNvPr id="6" name="Текст 3">
            <a:extLst>
              <a:ext uri="{FF2B5EF4-FFF2-40B4-BE49-F238E27FC236}">
                <a16:creationId xmlns:a16="http://schemas.microsoft.com/office/drawing/2014/main" id="{A539AFB0-A10B-4AF5-8381-8E4A12A0246A}"/>
              </a:ext>
            </a:extLst>
          </p:cNvPr>
          <p:cNvSpPr txBox="1">
            <a:spLocks/>
          </p:cNvSpPr>
          <p:nvPr/>
        </p:nvSpPr>
        <p:spPr>
          <a:xfrm>
            <a:off x="1663167" y="5465411"/>
            <a:ext cx="5263606" cy="68059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500" b="0" i="0" kern="1200">
                <a:solidFill>
                  <a:schemeClr val="tx1"/>
                </a:solidFill>
                <a:latin typeface="Proxima Nova Rg" panose="02000506030000020004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ru-RU" sz="1600" b="1" dirty="0"/>
              <a:t>Спецификация </a:t>
            </a:r>
            <a:r>
              <a:rPr lang="ru-RU" sz="1600" dirty="0"/>
              <a:t>– к набор задокументированных</a:t>
            </a:r>
            <a:br>
              <a:rPr lang="ru-RU" sz="1600" dirty="0"/>
            </a:br>
            <a:r>
              <a:rPr lang="ru-RU" sz="1600" dirty="0"/>
              <a:t>требований, которым должен удовлетворять продукт.</a:t>
            </a:r>
          </a:p>
        </p:txBody>
      </p:sp>
    </p:spTree>
    <p:extLst>
      <p:ext uri="{BB962C8B-B14F-4D97-AF65-F5344CB8AC3E}">
        <p14:creationId xmlns:p14="http://schemas.microsoft.com/office/powerpoint/2010/main" val="3384291352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1056</TotalTime>
  <Words>1457</Words>
  <Application>Microsoft Office PowerPoint</Application>
  <PresentationFormat>Широкоэкранный</PresentationFormat>
  <Paragraphs>604</Paragraphs>
  <Slides>73</Slides>
  <Notes>61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73</vt:i4>
      </vt:variant>
    </vt:vector>
  </HeadingPairs>
  <TitlesOfParts>
    <vt:vector size="80" baseType="lpstr">
      <vt:lpstr>Arial</vt:lpstr>
      <vt:lpstr>Calibri</vt:lpstr>
      <vt:lpstr>Calibri Light</vt:lpstr>
      <vt:lpstr>Consolas</vt:lpstr>
      <vt:lpstr>Courier New</vt:lpstr>
      <vt:lpstr>Proxima Nova Rg</vt:lpstr>
      <vt:lpstr>Тема Office</vt:lpstr>
      <vt:lpstr>Особенности современных подходов к верификации RISC-V ядер</vt:lpstr>
      <vt:lpstr>План выступления</vt:lpstr>
      <vt:lpstr>Введение в верификацию процессорных ядер Что такое верификация цифровых устройств</vt:lpstr>
      <vt:lpstr>Введение в верификацию процессорных ядер Что такое верификация цифровых устройств</vt:lpstr>
      <vt:lpstr>Введение в верификацию процессорных ядер Что такое верификация цифровых устройств</vt:lpstr>
      <vt:lpstr>Введение в верификацию процессорных ядер Что такое верификация цифровых устройств</vt:lpstr>
      <vt:lpstr>Введение в верификацию процессорных ядер Что такое верификация цифровых устройств</vt:lpstr>
      <vt:lpstr>Введение в верификацию процессорных ядер Верификация процессорных ядер</vt:lpstr>
      <vt:lpstr>Введение в верификацию процессорных ядер Верификация процессорных ядер</vt:lpstr>
      <vt:lpstr>Введение в верификацию процессорных ядер Верификация процессорных ядер</vt:lpstr>
      <vt:lpstr>Введение в верификацию процессорных ядер Верификация процессорных ядер</vt:lpstr>
      <vt:lpstr>Введение в верификацию процессорных ядер Верификация процессорных ядер</vt:lpstr>
      <vt:lpstr>Введение в верификацию процессорных ядер Верификация процессорных ядер</vt:lpstr>
      <vt:lpstr>Введение в верификацию процессорных ядер Верификация процессорных ядер</vt:lpstr>
      <vt:lpstr>Введение в верификацию процессорных ядер Верификация процессорных ядер</vt:lpstr>
      <vt:lpstr>Введение в верификацию процессорных ядер Верификация процессорных ядер</vt:lpstr>
      <vt:lpstr>Введение в верификацию процессорных ядер Верификация процессорных ядер</vt:lpstr>
      <vt:lpstr>Введение в верификацию процессорных ядер Верификация процессорных ядер</vt:lpstr>
      <vt:lpstr>Введение в верификацию процессорных ядер Верификация процессорных ядер</vt:lpstr>
      <vt:lpstr>Введение в верификацию процессорных ядер Верификация процессорных ядер</vt:lpstr>
      <vt:lpstr>Введение в верификацию процессорных ядер Верификация процессорных ядер</vt:lpstr>
      <vt:lpstr>Введение в верификацию процессорных ядер Верификация процессорных ядер</vt:lpstr>
      <vt:lpstr>Введение в верификацию процессорных ядер Верификация процессорных ядер</vt:lpstr>
      <vt:lpstr>Введение в верификацию процессорных ядер Верификация процессорных ядер</vt:lpstr>
      <vt:lpstr>Введение в верификацию процессорных ядер Верификация процессорных ядер</vt:lpstr>
      <vt:lpstr>Введение в верификацию процессорных ядер Верификация процессорных ядер</vt:lpstr>
      <vt:lpstr>Введение в верификацию процессорных ядер Верификация процессорных ядер</vt:lpstr>
      <vt:lpstr>Введение в верификацию процессорных ядер Верификация процессорных ядер</vt:lpstr>
      <vt:lpstr>Введение в верификацию процессорных ядер Верификация процессорных ядер</vt:lpstr>
      <vt:lpstr>Введение в верификацию процессорных ядер Верификация процессорных ядер</vt:lpstr>
      <vt:lpstr>Введение в верификацию процессорных ядер Верификация процессорных ядер</vt:lpstr>
      <vt:lpstr>Введение в верификацию процессорных ядер Сложности верификации процессорных ядер</vt:lpstr>
      <vt:lpstr>Введение в верификацию процессорных ядер Сложности верификации процессорных ядер</vt:lpstr>
      <vt:lpstr>Введение в верификацию процессорных ядер Сложности верификации процессорных ядер</vt:lpstr>
      <vt:lpstr>Введение в верификацию процессорных ядер Сложности верификации процессорных ядер</vt:lpstr>
      <vt:lpstr>Введение в верификацию процессорных ядер Сложности верификации процессорных ядер</vt:lpstr>
      <vt:lpstr>Введение в верификацию процессорных ядер Сложности верификации процессорных ядер</vt:lpstr>
      <vt:lpstr>Введение в верификацию процессорных ядер Сложности верификации процессорных ядер</vt:lpstr>
      <vt:lpstr>Введение в верификацию процессорных ядер Сложности верификации процессорных ядер</vt:lpstr>
      <vt:lpstr>Введение в верификацию процессорных ядер Сложности верификации процессорных ядер</vt:lpstr>
      <vt:lpstr>Введение в верификацию процессорных ядер Сложности верификации процессорных ядер</vt:lpstr>
      <vt:lpstr>Введение в верификацию процессорных ядер Сложности верификации процессорных ядер</vt:lpstr>
      <vt:lpstr>Введение в верификацию процессорных ядер Сложности верификации процессорных ядер</vt:lpstr>
      <vt:lpstr>Введение в верификацию процессорных ядер Сложности верификации процессорных ядер</vt:lpstr>
      <vt:lpstr>Введение в верификацию процессорных ядер Сложности верификации процессорных ядер</vt:lpstr>
      <vt:lpstr>Введение в верификацию процессорных ядер Сложности верификации процессорных ядер</vt:lpstr>
      <vt:lpstr>Введение в верификацию процессорных ядер Сложности верификации процессорных ядер</vt:lpstr>
      <vt:lpstr>Введение в верификацию процессорных ядер Сложности верификации процессорных ядер</vt:lpstr>
      <vt:lpstr>Введение в верификацию RISC-V Архитектура</vt:lpstr>
      <vt:lpstr>Введение в верификацию RISC-V Архитектура</vt:lpstr>
      <vt:lpstr>Введение в верификацию RISC-V Архитектура</vt:lpstr>
      <vt:lpstr>Введение в верификацию RISC-V Архитектура</vt:lpstr>
      <vt:lpstr>Введение в верификацию RISC-V Архитектура</vt:lpstr>
      <vt:lpstr>Введение в верификацию RISC-V Архитектура</vt:lpstr>
      <vt:lpstr>Введение в верификацию RISC-V Архитектура</vt:lpstr>
      <vt:lpstr>Введение в верификацию RISC-V Архитектура</vt:lpstr>
      <vt:lpstr>Введение в верификацию RISC-V Архитектура</vt:lpstr>
      <vt:lpstr>Введение в верификацию RISC-V Архитектура</vt:lpstr>
      <vt:lpstr>Введение в верификацию RISC-V Архитектура</vt:lpstr>
      <vt:lpstr>Введение в верификацию RISC-V Особенности верификации</vt:lpstr>
      <vt:lpstr>Введение в верификацию RISC-V Особенности верификации</vt:lpstr>
      <vt:lpstr>Введение в верификацию RISC-V Особенности верификации</vt:lpstr>
      <vt:lpstr>Введение в верификацию RISC-V Особенности верификации</vt:lpstr>
      <vt:lpstr>Введение в верификацию RISC-V Особенности верификации</vt:lpstr>
      <vt:lpstr>Введение в верификацию RISC-V Особенности верификации</vt:lpstr>
      <vt:lpstr>Введение в верификацию RISC-V Особенности верификации</vt:lpstr>
      <vt:lpstr>Введение в верификацию RISC-V Особенности верификации</vt:lpstr>
      <vt:lpstr>Введение в верификацию RISC-V Особенности верификации</vt:lpstr>
      <vt:lpstr>Введение в верификацию RISC-V Особенности верификации</vt:lpstr>
      <vt:lpstr>Введение в верификацию RISC-V Особенности верификации</vt:lpstr>
      <vt:lpstr>Введение в верификацию RISC-V Особенности верификации</vt:lpstr>
      <vt:lpstr>Типы верификации их применимость для RISC-V ядер Формальная верификация и симуляция</vt:lpstr>
      <vt:lpstr>Типы верификации их применимость для RISC-V ядер Формальная верификация и симуляция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Особенности современных подходов к верификации RISC-V ядер</dc:title>
  <dc:creator>root</dc:creator>
  <cp:lastModifiedBy>root</cp:lastModifiedBy>
  <cp:revision>260</cp:revision>
  <dcterms:created xsi:type="dcterms:W3CDTF">2023-10-04T15:33:19Z</dcterms:created>
  <dcterms:modified xsi:type="dcterms:W3CDTF">2023-10-06T14:54:32Z</dcterms:modified>
</cp:coreProperties>
</file>